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8" r:id="rId4"/>
    <p:sldId id="257" r:id="rId5"/>
    <p:sldId id="259" r:id="rId6"/>
    <p:sldId id="260" r:id="rId7"/>
    <p:sldId id="261" r:id="rId8"/>
    <p:sldId id="262" r:id="rId9"/>
    <p:sldId id="263" r:id="rId10"/>
    <p:sldId id="264" r:id="rId11"/>
    <p:sldId id="265" r:id="rId12"/>
    <p:sldId id="266" r:id="rId13"/>
    <p:sldId id="267" r:id="rId14"/>
    <p:sldId id="271" r:id="rId15"/>
    <p:sldId id="270" r:id="rId16"/>
    <p:sldId id="273" r:id="rId17"/>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image" Target="../media/image12.png"/></Relationships>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1186774" y="2665379"/>
            <a:ext cx="4873574"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256938" y="2665379"/>
            <a:ext cx="4897576"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7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9.png"/><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6" Type="http://schemas.openxmlformats.org/officeDocument/2006/relationships/vmlDrawing" Target="../drawings/vmlDrawing1.vml"/><Relationship Id="rId5" Type="http://schemas.openxmlformats.org/officeDocument/2006/relationships/slideLayout" Target="../slideLayouts/slideLayout6.xml"/><Relationship Id="rId4" Type="http://schemas.openxmlformats.org/officeDocument/2006/relationships/image" Target="../media/image13.png"/><Relationship Id="rId3" Type="http://schemas.openxmlformats.org/officeDocument/2006/relationships/oleObject" Target="../embeddings/oleObject2.bin"/><Relationship Id="rId2" Type="http://schemas.openxmlformats.org/officeDocument/2006/relationships/image" Target="../media/image12.png"/><Relationship Id="rId1" Type="http://schemas.openxmlformats.org/officeDocument/2006/relationships/oleObject" Target="../embeddings/oleObject1.bin"/></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2.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6.png"/><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en-US" altLang="zh-CN"/>
              <a:t>github</a:t>
            </a:r>
            <a:r>
              <a:rPr lang="zh-CN" altLang="en-US"/>
              <a:t>研究基础</a:t>
            </a:r>
            <a:endParaRPr lang="zh-CN" altLang="en-US"/>
          </a:p>
        </p:txBody>
      </p:sp>
      <p:sp>
        <p:nvSpPr>
          <p:cNvPr id="3" name="副标题 2"/>
          <p:cNvSpPr>
            <a:spLocks noGrp="1"/>
          </p:cNvSpPr>
          <p:nvPr>
            <p:ph type="subTitle" idx="1"/>
          </p:nvPr>
        </p:nvSpPr>
        <p:spPr/>
        <p:txBody>
          <a:bodyPr/>
          <a:p>
            <a:r>
              <a:rPr lang="zh-CN" altLang="en-US"/>
              <a:t>毕枫林</a:t>
            </a: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1325563"/>
          </a:xfrm>
        </p:spPr>
        <p:txBody>
          <a:bodyPr/>
          <a:p>
            <a:r>
              <a:rPr lang="zh-CN" altLang="en-US"/>
              <a:t>三、</a:t>
            </a:r>
            <a:r>
              <a:rPr lang="en-US" altLang="zh-CN"/>
              <a:t>github</a:t>
            </a:r>
            <a:r>
              <a:rPr lang="zh-CN" altLang="en-US"/>
              <a:t>介绍</a:t>
            </a:r>
            <a:endParaRPr lang="zh-CN" altLang="en-US"/>
          </a:p>
        </p:txBody>
      </p:sp>
      <p:sp>
        <p:nvSpPr>
          <p:cNvPr id="5" name="文本框 4"/>
          <p:cNvSpPr txBox="1"/>
          <p:nvPr/>
        </p:nvSpPr>
        <p:spPr>
          <a:xfrm>
            <a:off x="1090295" y="1569085"/>
            <a:ext cx="4740275" cy="460375"/>
          </a:xfrm>
          <a:prstGeom prst="rect">
            <a:avLst/>
          </a:prstGeom>
          <a:noFill/>
        </p:spPr>
        <p:txBody>
          <a:bodyPr wrap="square" rtlCol="0">
            <a:spAutoFit/>
          </a:bodyPr>
          <a:p>
            <a:r>
              <a:rPr lang="en-US" altLang="zh-CN" sz="2400"/>
              <a:t>3.3 github</a:t>
            </a:r>
            <a:r>
              <a:rPr lang="zh-CN" altLang="en-US" sz="2400"/>
              <a:t>流程</a:t>
            </a:r>
            <a:endParaRPr lang="zh-CN" altLang="en-US" sz="2400"/>
          </a:p>
        </p:txBody>
      </p:sp>
      <p:sp>
        <p:nvSpPr>
          <p:cNvPr id="3" name="文本框 2"/>
          <p:cNvSpPr txBox="1"/>
          <p:nvPr/>
        </p:nvSpPr>
        <p:spPr>
          <a:xfrm>
            <a:off x="1481455" y="2313940"/>
            <a:ext cx="4975860" cy="2030095"/>
          </a:xfrm>
          <a:prstGeom prst="rect">
            <a:avLst/>
          </a:prstGeom>
          <a:noFill/>
        </p:spPr>
        <p:txBody>
          <a:bodyPr wrap="square" rtlCol="0">
            <a:spAutoFit/>
          </a:bodyPr>
          <a:p>
            <a:r>
              <a:rPr lang="zh-CN" altLang="en-US"/>
              <a:t>工作方式如下：</a:t>
            </a:r>
            <a:endParaRPr lang="zh-CN" altLang="en-US"/>
          </a:p>
          <a:p>
            <a:r>
              <a:rPr lang="zh-CN" altLang="en-US"/>
              <a:t>（</a:t>
            </a:r>
            <a:r>
              <a:rPr lang="en-US" altLang="zh-CN"/>
              <a:t>1</a:t>
            </a:r>
            <a:r>
              <a:rPr lang="zh-CN" altLang="en-US"/>
              <a:t>）从</a:t>
            </a:r>
            <a:r>
              <a:rPr lang="en-US" altLang="zh-CN"/>
              <a:t>master</a:t>
            </a:r>
            <a:r>
              <a:rPr lang="zh-CN" altLang="en-US"/>
              <a:t>分支创建一个主题分支</a:t>
            </a:r>
            <a:endParaRPr lang="zh-CN" altLang="en-US"/>
          </a:p>
          <a:p>
            <a:r>
              <a:rPr lang="zh-CN" altLang="en-US"/>
              <a:t>（</a:t>
            </a:r>
            <a:r>
              <a:rPr lang="en-US" altLang="zh-CN"/>
              <a:t>2</a:t>
            </a:r>
            <a:r>
              <a:rPr lang="zh-CN" altLang="en-US"/>
              <a:t>）提交一些修改来改进项目</a:t>
            </a:r>
            <a:endParaRPr lang="zh-CN" altLang="en-US"/>
          </a:p>
          <a:p>
            <a:r>
              <a:rPr lang="zh-CN" altLang="en-US"/>
              <a:t>（</a:t>
            </a:r>
            <a:r>
              <a:rPr lang="en-US" altLang="zh-CN"/>
              <a:t>3</a:t>
            </a:r>
            <a:r>
              <a:rPr lang="zh-CN" altLang="en-US"/>
              <a:t>）将该分支推送到</a:t>
            </a:r>
            <a:r>
              <a:rPr lang="en-US" altLang="zh-CN"/>
              <a:t>github</a:t>
            </a:r>
            <a:r>
              <a:rPr lang="zh-CN" altLang="en-US"/>
              <a:t>项目中</a:t>
            </a:r>
            <a:endParaRPr lang="zh-CN" altLang="en-US"/>
          </a:p>
          <a:p>
            <a:r>
              <a:rPr lang="zh-CN" altLang="en-US"/>
              <a:t>（</a:t>
            </a:r>
            <a:r>
              <a:rPr lang="en-US" altLang="zh-CN"/>
              <a:t>4</a:t>
            </a:r>
            <a:r>
              <a:rPr lang="zh-CN" altLang="en-US"/>
              <a:t>）在</a:t>
            </a:r>
            <a:r>
              <a:rPr lang="en-US" altLang="zh-CN"/>
              <a:t>github</a:t>
            </a:r>
            <a:r>
              <a:rPr lang="zh-CN" altLang="en-US"/>
              <a:t>上创建一个拉取请求</a:t>
            </a:r>
            <a:endParaRPr lang="zh-CN" altLang="en-US"/>
          </a:p>
          <a:p>
            <a:r>
              <a:rPr lang="zh-CN" altLang="en-US"/>
              <a:t>（</a:t>
            </a:r>
            <a:r>
              <a:rPr lang="en-US" altLang="zh-CN"/>
              <a:t>5</a:t>
            </a:r>
            <a:r>
              <a:rPr lang="zh-CN" altLang="en-US"/>
              <a:t>）进行讨论，根据情况继续提交修改</a:t>
            </a:r>
            <a:endParaRPr lang="zh-CN" altLang="en-US"/>
          </a:p>
          <a:p>
            <a:r>
              <a:rPr lang="zh-CN" altLang="en-US"/>
              <a:t>（</a:t>
            </a:r>
            <a:r>
              <a:rPr lang="en-US" altLang="zh-CN"/>
              <a:t>6</a:t>
            </a:r>
            <a:r>
              <a:rPr lang="zh-CN" altLang="en-US"/>
              <a:t>）项目拥有者合成或关闭拉取请求</a:t>
            </a: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1325563"/>
          </a:xfrm>
        </p:spPr>
        <p:txBody>
          <a:bodyPr/>
          <a:p>
            <a:r>
              <a:rPr lang="zh-CN" altLang="en-US"/>
              <a:t>三、</a:t>
            </a:r>
            <a:r>
              <a:rPr lang="en-US" altLang="zh-CN"/>
              <a:t>github</a:t>
            </a:r>
            <a:r>
              <a:rPr lang="zh-CN" altLang="en-US"/>
              <a:t>介绍</a:t>
            </a:r>
            <a:endParaRPr lang="zh-CN" altLang="en-US"/>
          </a:p>
        </p:txBody>
      </p:sp>
      <p:sp>
        <p:nvSpPr>
          <p:cNvPr id="5" name="文本框 4"/>
          <p:cNvSpPr txBox="1"/>
          <p:nvPr/>
        </p:nvSpPr>
        <p:spPr>
          <a:xfrm>
            <a:off x="1090295" y="1569085"/>
            <a:ext cx="7526655" cy="460375"/>
          </a:xfrm>
          <a:prstGeom prst="rect">
            <a:avLst/>
          </a:prstGeom>
          <a:noFill/>
        </p:spPr>
        <p:txBody>
          <a:bodyPr wrap="square" rtlCol="0">
            <a:spAutoFit/>
          </a:bodyPr>
          <a:p>
            <a:r>
              <a:rPr lang="en-US" altLang="zh-CN" sz="2400"/>
              <a:t>3.3.1 </a:t>
            </a:r>
            <a:r>
              <a:rPr lang="zh-CN" altLang="en-US" sz="2400"/>
              <a:t>创建一个拉取（</a:t>
            </a:r>
            <a:r>
              <a:rPr lang="en-US" altLang="zh-CN" sz="2400"/>
              <a:t>pull request</a:t>
            </a:r>
            <a:r>
              <a:rPr lang="zh-CN" altLang="en-US" sz="2400"/>
              <a:t>）请求</a:t>
            </a:r>
            <a:endParaRPr lang="zh-CN" altLang="en-US" sz="2400"/>
          </a:p>
        </p:txBody>
      </p:sp>
      <p:pic>
        <p:nvPicPr>
          <p:cNvPr id="6" name="图片 5"/>
          <p:cNvPicPr>
            <a:picLocks noChangeAspect="1"/>
          </p:cNvPicPr>
          <p:nvPr/>
        </p:nvPicPr>
        <p:blipFill>
          <a:blip r:embed="rId1"/>
          <a:stretch>
            <a:fillRect/>
          </a:stretch>
        </p:blipFill>
        <p:spPr>
          <a:xfrm>
            <a:off x="345440" y="2265045"/>
            <a:ext cx="5669280" cy="3187700"/>
          </a:xfrm>
          <a:prstGeom prst="rect">
            <a:avLst/>
          </a:prstGeom>
        </p:spPr>
      </p:pic>
      <p:pic>
        <p:nvPicPr>
          <p:cNvPr id="7" name="图片 6"/>
          <p:cNvPicPr>
            <a:picLocks noChangeAspect="1"/>
          </p:cNvPicPr>
          <p:nvPr/>
        </p:nvPicPr>
        <p:blipFill>
          <a:blip r:embed="rId2"/>
          <a:stretch>
            <a:fillRect/>
          </a:stretch>
        </p:blipFill>
        <p:spPr>
          <a:xfrm>
            <a:off x="6104890" y="2265045"/>
            <a:ext cx="5790565" cy="321691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1325563"/>
          </a:xfrm>
        </p:spPr>
        <p:txBody>
          <a:bodyPr/>
          <a:p>
            <a:r>
              <a:rPr lang="zh-CN" altLang="en-US"/>
              <a:t>三、</a:t>
            </a:r>
            <a:r>
              <a:rPr lang="en-US" altLang="zh-CN"/>
              <a:t>github</a:t>
            </a:r>
            <a:r>
              <a:rPr lang="zh-CN" altLang="en-US"/>
              <a:t>介绍</a:t>
            </a:r>
            <a:endParaRPr lang="zh-CN" altLang="en-US"/>
          </a:p>
        </p:txBody>
      </p:sp>
      <p:sp>
        <p:nvSpPr>
          <p:cNvPr id="5" name="文本框 4"/>
          <p:cNvSpPr txBox="1"/>
          <p:nvPr/>
        </p:nvSpPr>
        <p:spPr>
          <a:xfrm>
            <a:off x="1078865" y="1569085"/>
            <a:ext cx="6868160" cy="460375"/>
          </a:xfrm>
          <a:prstGeom prst="rect">
            <a:avLst/>
          </a:prstGeom>
          <a:noFill/>
        </p:spPr>
        <p:txBody>
          <a:bodyPr wrap="square" rtlCol="0">
            <a:spAutoFit/>
          </a:bodyPr>
          <a:p>
            <a:r>
              <a:rPr lang="en-US" altLang="zh-CN" sz="2400"/>
              <a:t>3.3.2 </a:t>
            </a:r>
            <a:r>
              <a:rPr lang="zh-CN" altLang="en-US" sz="2400"/>
              <a:t>拉取（</a:t>
            </a:r>
            <a:r>
              <a:rPr lang="en-US" altLang="zh-CN" sz="2400"/>
              <a:t>pull reuqest</a:t>
            </a:r>
            <a:r>
              <a:rPr lang="zh-CN" altLang="en-US" sz="2400"/>
              <a:t>）请求迭代</a:t>
            </a:r>
            <a:endParaRPr lang="zh-CN" altLang="en-US" sz="2400"/>
          </a:p>
        </p:txBody>
      </p:sp>
      <p:pic>
        <p:nvPicPr>
          <p:cNvPr id="8" name="图片 7"/>
          <p:cNvPicPr>
            <a:picLocks noChangeAspect="1"/>
          </p:cNvPicPr>
          <p:nvPr/>
        </p:nvPicPr>
        <p:blipFill>
          <a:blip r:embed="rId1"/>
          <a:stretch>
            <a:fillRect/>
          </a:stretch>
        </p:blipFill>
        <p:spPr>
          <a:xfrm>
            <a:off x="1306830" y="2310130"/>
            <a:ext cx="8357870" cy="433705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1325563"/>
          </a:xfrm>
        </p:spPr>
        <p:txBody>
          <a:bodyPr/>
          <a:p>
            <a:r>
              <a:rPr lang="zh-CN" altLang="en-US"/>
              <a:t>三、</a:t>
            </a:r>
            <a:r>
              <a:rPr lang="en-US" altLang="zh-CN"/>
              <a:t>github</a:t>
            </a:r>
            <a:r>
              <a:rPr lang="zh-CN" altLang="en-US"/>
              <a:t>介绍</a:t>
            </a:r>
            <a:endParaRPr lang="zh-CN" altLang="en-US"/>
          </a:p>
        </p:txBody>
      </p:sp>
      <p:sp>
        <p:nvSpPr>
          <p:cNvPr id="5" name="文本框 4"/>
          <p:cNvSpPr txBox="1"/>
          <p:nvPr/>
        </p:nvSpPr>
        <p:spPr>
          <a:xfrm>
            <a:off x="1090295" y="1580515"/>
            <a:ext cx="6868160" cy="3046095"/>
          </a:xfrm>
          <a:prstGeom prst="rect">
            <a:avLst/>
          </a:prstGeom>
          <a:noFill/>
        </p:spPr>
        <p:txBody>
          <a:bodyPr wrap="square" rtlCol="0">
            <a:spAutoFit/>
          </a:bodyPr>
          <a:p>
            <a:r>
              <a:rPr lang="en-US" altLang="zh-CN" sz="2400"/>
              <a:t>3.</a:t>
            </a:r>
            <a:r>
              <a:rPr lang="en-US" sz="2400"/>
              <a:t>4 </a:t>
            </a:r>
            <a:r>
              <a:rPr lang="en-US" altLang="zh-CN" sz="2400"/>
              <a:t>github</a:t>
            </a:r>
            <a:r>
              <a:rPr lang="zh-CN" altLang="en-US" sz="2400"/>
              <a:t>核心概念</a:t>
            </a:r>
            <a:endParaRPr lang="zh-CN" altLang="en-US" sz="2400"/>
          </a:p>
          <a:p>
            <a:r>
              <a:rPr lang="zh-CN" altLang="en-US" sz="2400"/>
              <a:t>（</a:t>
            </a:r>
            <a:r>
              <a:rPr lang="en-US" altLang="zh-CN" sz="2400"/>
              <a:t>1</a:t>
            </a:r>
            <a:r>
              <a:rPr lang="zh-CN" altLang="en-US" sz="2400"/>
              <a:t>）用户（</a:t>
            </a:r>
            <a:r>
              <a:rPr lang="en-US" altLang="zh-CN" sz="2400"/>
              <a:t>actor</a:t>
            </a:r>
            <a:r>
              <a:rPr lang="zh-CN" altLang="en-US" sz="2400"/>
              <a:t>）</a:t>
            </a:r>
            <a:endParaRPr lang="zh-CN" altLang="en-US" sz="2400"/>
          </a:p>
          <a:p>
            <a:r>
              <a:rPr lang="zh-CN" altLang="en-US" sz="2400"/>
              <a:t>（</a:t>
            </a:r>
            <a:r>
              <a:rPr lang="en-US" altLang="zh-CN" sz="2400"/>
              <a:t>2</a:t>
            </a:r>
            <a:r>
              <a:rPr lang="zh-CN" altLang="en-US" sz="2400"/>
              <a:t>）仓库（</a:t>
            </a:r>
            <a:r>
              <a:rPr lang="en-US" altLang="zh-CN" sz="2400"/>
              <a:t>repo</a:t>
            </a:r>
            <a:r>
              <a:rPr lang="zh-CN" altLang="en-US" sz="2400"/>
              <a:t>）</a:t>
            </a:r>
            <a:endParaRPr lang="zh-CN" altLang="en-US" sz="2400"/>
          </a:p>
          <a:p>
            <a:r>
              <a:rPr lang="zh-CN" altLang="en-US" sz="2400"/>
              <a:t>（</a:t>
            </a:r>
            <a:r>
              <a:rPr lang="en-US" altLang="zh-CN" sz="2400"/>
              <a:t>3</a:t>
            </a:r>
            <a:r>
              <a:rPr lang="zh-CN" altLang="en-US" sz="2400"/>
              <a:t>）</a:t>
            </a:r>
            <a:r>
              <a:rPr lang="en-US" altLang="zh-CN" sz="2400"/>
              <a:t>issue</a:t>
            </a:r>
            <a:endParaRPr lang="en-US" altLang="zh-CN" sz="2400"/>
          </a:p>
          <a:p>
            <a:r>
              <a:rPr lang="zh-CN" altLang="en-US" sz="2400"/>
              <a:t>（</a:t>
            </a:r>
            <a:r>
              <a:rPr lang="en-US" altLang="zh-CN" sz="2400"/>
              <a:t>4</a:t>
            </a:r>
            <a:r>
              <a:rPr lang="zh-CN" altLang="en-US" sz="2400"/>
              <a:t>）</a:t>
            </a:r>
            <a:r>
              <a:rPr lang="en-US" altLang="zh-CN" sz="2400"/>
              <a:t>oganization</a:t>
            </a:r>
            <a:endParaRPr lang="en-US" altLang="zh-CN" sz="2400"/>
          </a:p>
          <a:p>
            <a:r>
              <a:rPr lang="zh-CN" altLang="en-US" sz="2400"/>
              <a:t>（</a:t>
            </a:r>
            <a:r>
              <a:rPr lang="en-US" altLang="zh-CN" sz="2400"/>
              <a:t>5</a:t>
            </a:r>
            <a:r>
              <a:rPr lang="zh-CN" altLang="en-US" sz="2400"/>
              <a:t>）</a:t>
            </a:r>
            <a:r>
              <a:rPr lang="en-US" altLang="zh-CN" sz="2400"/>
              <a:t>pull request</a:t>
            </a:r>
            <a:endParaRPr lang="en-US" altLang="zh-CN" sz="2400"/>
          </a:p>
          <a:p>
            <a:r>
              <a:rPr lang="zh-CN" altLang="en-US" sz="2400"/>
              <a:t>（</a:t>
            </a:r>
            <a:r>
              <a:rPr lang="en-US" altLang="zh-CN" sz="2400"/>
              <a:t>6</a:t>
            </a:r>
            <a:r>
              <a:rPr lang="zh-CN" altLang="en-US" sz="2400"/>
              <a:t>）</a:t>
            </a:r>
            <a:r>
              <a:rPr lang="en-US" altLang="zh-CN" sz="2400"/>
              <a:t>fork</a:t>
            </a:r>
            <a:endParaRPr lang="en-US" altLang="zh-CN" sz="2400"/>
          </a:p>
          <a:p>
            <a:r>
              <a:rPr lang="zh-CN" altLang="en-US" sz="2400"/>
              <a:t>（</a:t>
            </a:r>
            <a:r>
              <a:rPr lang="en-US" altLang="zh-CN" sz="2400"/>
              <a:t>7</a:t>
            </a:r>
            <a:r>
              <a:rPr lang="zh-CN" altLang="en-US" sz="2400"/>
              <a:t>）</a:t>
            </a:r>
            <a:r>
              <a:rPr lang="en-US" altLang="zh-CN" sz="2400"/>
              <a:t>star</a:t>
            </a:r>
            <a:endParaRPr lang="en-US" altLang="zh-CN" sz="2400"/>
          </a:p>
        </p:txBody>
      </p:sp>
      <p:pic>
        <p:nvPicPr>
          <p:cNvPr id="6" name="图片 5"/>
          <p:cNvPicPr>
            <a:picLocks noChangeAspect="1"/>
          </p:cNvPicPr>
          <p:nvPr/>
        </p:nvPicPr>
        <p:blipFill>
          <a:blip r:embed="rId1"/>
          <a:stretch>
            <a:fillRect/>
          </a:stretch>
        </p:blipFill>
        <p:spPr>
          <a:xfrm>
            <a:off x="4234815" y="3051810"/>
            <a:ext cx="7636510" cy="263969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1325563"/>
          </a:xfrm>
        </p:spPr>
        <p:txBody>
          <a:bodyPr/>
          <a:p>
            <a:r>
              <a:rPr lang="zh-CN" altLang="en-US"/>
              <a:t>四、</a:t>
            </a:r>
            <a:r>
              <a:rPr lang="en-US" altLang="zh-CN"/>
              <a:t>github</a:t>
            </a:r>
            <a:r>
              <a:rPr lang="zh-CN" altLang="en-US"/>
              <a:t>数据集介绍</a:t>
            </a:r>
            <a:endParaRPr lang="zh-CN" altLang="en-US"/>
          </a:p>
        </p:txBody>
      </p:sp>
      <p:graphicFrame>
        <p:nvGraphicFramePr>
          <p:cNvPr id="7" name="对象 6">
            <a:hlinkClick r:id="" action="ppaction://ole?verb="/>
          </p:cNvPr>
          <p:cNvGraphicFramePr>
            <a:graphicFrameLocks noChangeAspect="1"/>
          </p:cNvGraphicFramePr>
          <p:nvPr/>
        </p:nvGraphicFramePr>
        <p:xfrm>
          <a:off x="1266825" y="1774825"/>
          <a:ext cx="1524000" cy="1524000"/>
        </p:xfrm>
        <a:graphic>
          <a:graphicData uri="http://schemas.openxmlformats.org/presentationml/2006/ole">
            <mc:AlternateContent xmlns:mc="http://schemas.openxmlformats.org/markup-compatibility/2006">
              <mc:Choice xmlns:v="urn:schemas-microsoft-com:vml" Requires="v">
                <p:oleObj spid="_x0000_s1025" name="" showAsIcon="1" r:id="rId1" imgW="1524000" imgH="1524000" progId="Package">
                  <p:embed/>
                </p:oleObj>
              </mc:Choice>
              <mc:Fallback>
                <p:oleObj name="" showAsIcon="1" r:id="rId1" imgW="1524000" imgH="1524000" progId="Package">
                  <p:embed/>
                  <p:pic>
                    <p:nvPicPr>
                      <p:cNvPr id="0" name="图片 1024"/>
                      <p:cNvPicPr/>
                      <p:nvPr/>
                    </p:nvPicPr>
                    <p:blipFill>
                      <a:blip r:embed="rId2"/>
                      <a:stretch>
                        <a:fillRect/>
                      </a:stretch>
                    </p:blipFill>
                    <p:spPr>
                      <a:xfrm>
                        <a:off x="1266825" y="1774825"/>
                        <a:ext cx="1524000" cy="1524000"/>
                      </a:xfrm>
                      <a:prstGeom prst="rect">
                        <a:avLst/>
                      </a:prstGeom>
                    </p:spPr>
                  </p:pic>
                </p:oleObj>
              </mc:Fallback>
            </mc:AlternateContent>
          </a:graphicData>
        </a:graphic>
      </p:graphicFrame>
      <p:graphicFrame>
        <p:nvGraphicFramePr>
          <p:cNvPr id="8" name="对象 7">
            <a:hlinkClick r:id="" action="ppaction://ole?verb="/>
          </p:cNvPr>
          <p:cNvGraphicFramePr>
            <a:graphicFrameLocks noChangeAspect="1"/>
          </p:cNvGraphicFramePr>
          <p:nvPr/>
        </p:nvGraphicFramePr>
        <p:xfrm>
          <a:off x="4609465" y="1774825"/>
          <a:ext cx="1524000" cy="1524000"/>
        </p:xfrm>
        <a:graphic>
          <a:graphicData uri="http://schemas.openxmlformats.org/presentationml/2006/ole">
            <mc:AlternateContent xmlns:mc="http://schemas.openxmlformats.org/markup-compatibility/2006">
              <mc:Choice xmlns:v="urn:schemas-microsoft-com:vml" Requires="v">
                <p:oleObj spid="_x0000_s1026" name="" showAsIcon="1" r:id="rId3" imgW="1524000" imgH="1524000" progId="Package">
                  <p:embed/>
                </p:oleObj>
              </mc:Choice>
              <mc:Fallback>
                <p:oleObj name="" showAsIcon="1" r:id="rId3" imgW="1524000" imgH="1524000" progId="Package">
                  <p:embed/>
                  <p:pic>
                    <p:nvPicPr>
                      <p:cNvPr id="0" name="图片 1025"/>
                      <p:cNvPicPr/>
                      <p:nvPr/>
                    </p:nvPicPr>
                    <p:blipFill>
                      <a:blip r:embed="rId4"/>
                      <a:stretch>
                        <a:fillRect/>
                      </a:stretch>
                    </p:blipFill>
                    <p:spPr>
                      <a:xfrm>
                        <a:off x="4609465" y="1774825"/>
                        <a:ext cx="1524000" cy="1524000"/>
                      </a:xfrm>
                      <a:prstGeom prst="rect">
                        <a:avLst/>
                      </a:prstGeom>
                    </p:spPr>
                  </p:pic>
                </p:oleObj>
              </mc:Fallback>
            </mc:AlternateContent>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154305"/>
            <a:ext cx="10515600" cy="1325563"/>
          </a:xfrm>
        </p:spPr>
        <p:txBody>
          <a:bodyPr>
            <a:normAutofit/>
          </a:bodyPr>
          <a:p>
            <a:r>
              <a:rPr lang="zh-CN" altLang="en-US"/>
              <a:t>五、</a:t>
            </a:r>
            <a:r>
              <a:rPr lang="en-US" altLang="zh-CN">
                <a:sym typeface="+mn-ea"/>
              </a:rPr>
              <a:t>github</a:t>
            </a:r>
            <a:r>
              <a:rPr lang="zh-CN" altLang="en-US">
                <a:sym typeface="+mn-ea"/>
              </a:rPr>
              <a:t>社会关系探索实践</a:t>
            </a:r>
            <a:endParaRPr lang="zh-CN" altLang="en-US"/>
          </a:p>
        </p:txBody>
      </p:sp>
      <p:sp>
        <p:nvSpPr>
          <p:cNvPr id="5" name="文本框 4"/>
          <p:cNvSpPr txBox="1"/>
          <p:nvPr/>
        </p:nvSpPr>
        <p:spPr>
          <a:xfrm>
            <a:off x="1012190" y="1301750"/>
            <a:ext cx="9810115" cy="5631180"/>
          </a:xfrm>
          <a:prstGeom prst="rect">
            <a:avLst/>
          </a:prstGeom>
          <a:noFill/>
        </p:spPr>
        <p:txBody>
          <a:bodyPr wrap="square" rtlCol="0">
            <a:spAutoFit/>
          </a:bodyPr>
          <a:p>
            <a:r>
              <a:rPr lang="zh-CN" altLang="en-US" sz="2400"/>
              <a:t>结合</a:t>
            </a:r>
            <a:r>
              <a:rPr lang="en-US" altLang="zh-CN" sz="2400"/>
              <a:t>github</a:t>
            </a:r>
            <a:r>
              <a:rPr lang="zh-CN" altLang="en-US" sz="2400"/>
              <a:t>数据集，可自主增加其他相关数据集进行社会关系探索，选择以下题目中一个进行实践：</a:t>
            </a:r>
            <a:endParaRPr lang="zh-CN" altLang="en-US" sz="2400"/>
          </a:p>
          <a:p>
            <a:r>
              <a:rPr lang="en-US" altLang="zh-CN" sz="2400"/>
              <a:t>1. </a:t>
            </a:r>
            <a:r>
              <a:rPr lang="zh-CN" altLang="en-US" sz="2400"/>
              <a:t>自拟题目，可从社交网络、分类、聚类等角度进行探索，输出具有研究性结论。</a:t>
            </a:r>
            <a:endParaRPr lang="zh-CN" altLang="en-US" sz="2400"/>
          </a:p>
          <a:p>
            <a:r>
              <a:rPr lang="en-US" altLang="zh-CN" sz="2400"/>
              <a:t>2. </a:t>
            </a:r>
            <a:r>
              <a:rPr lang="zh-CN" altLang="en-US" sz="2400"/>
              <a:t>开源项目（开发者）影响力分析。类似于社交网络，确定如何去衡量项目（用户）的内在属性（高价值项目或者高价值用户）以及如何去衡量项目（用户）在社交网络中的价值(项目或者用户可以让项目更加良好发展)。</a:t>
            </a:r>
            <a:endParaRPr lang="zh-CN" altLang="en-US" sz="2400"/>
          </a:p>
          <a:p>
            <a:r>
              <a:rPr lang="en-US" altLang="zh-CN" sz="2400"/>
              <a:t>3. </a:t>
            </a:r>
            <a:r>
              <a:rPr lang="zh-CN" altLang="en-US" sz="2400"/>
              <a:t>开源项目技术分类，开源项目中有很多类别，从不同角度看具有不同的体系结构，例如</a:t>
            </a:r>
            <a:r>
              <a:rPr lang="en-US" altLang="zh-CN" sz="2400"/>
              <a:t>AI</a:t>
            </a:r>
            <a:r>
              <a:rPr lang="zh-CN" altLang="en-US" sz="2400"/>
              <a:t>领域、云原生领域、前端</a:t>
            </a:r>
            <a:r>
              <a:rPr lang="en-US" altLang="zh-CN" sz="2400"/>
              <a:t>UI</a:t>
            </a:r>
            <a:r>
              <a:rPr lang="zh-CN" altLang="en-US" sz="2400"/>
              <a:t>组件等等，也可从语言特性分类等等，选择一个合适的分类体系或者自动生成一个体系将开源项目进行分类或者聚类。</a:t>
            </a:r>
            <a:endParaRPr lang="zh-CN" altLang="en-US" sz="2400"/>
          </a:p>
          <a:p>
            <a:r>
              <a:rPr lang="en-US" altLang="zh-CN" sz="2400"/>
              <a:t>4. </a:t>
            </a:r>
            <a:r>
              <a:rPr lang="zh-CN" altLang="en-US" sz="2400"/>
              <a:t>开源社区中机器人识别，开发者中有很多机器人账号，完成着一些自动化工作，但机器人没有任何社交属性，需要将这些没有社交属性的账号筛选出来并且剔除。</a:t>
            </a:r>
            <a:endParaRPr lang="zh-CN" altLang="en-US" sz="24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727075" y="75565"/>
            <a:ext cx="10295890" cy="6144895"/>
          </a:xfrm>
        </p:spPr>
        <p:txBody>
          <a:bodyPr/>
          <a:p>
            <a:pPr marL="0" indent="0">
              <a:buFont typeface="Arial" panose="020B0704020202020204" pitchFamily="34" charset="0"/>
            </a:pPr>
            <a:r>
              <a:rPr lang="zh-CN" altLang="en-US"/>
              <a:t>一</a:t>
            </a:r>
            <a:r>
              <a:rPr lang="en-US" altLang="zh-CN"/>
              <a:t>. </a:t>
            </a:r>
            <a:r>
              <a:rPr lang="zh-CN" altLang="en-US"/>
              <a:t>版本控制</a:t>
            </a:r>
            <a:br>
              <a:rPr lang="zh-CN" altLang="en-US"/>
            </a:br>
            <a:br>
              <a:rPr lang="zh-CN" altLang="en-US"/>
            </a:br>
            <a:r>
              <a:rPr lang="zh-CN" altLang="en-US"/>
              <a:t>二</a:t>
            </a:r>
            <a:r>
              <a:rPr lang="en-US" altLang="zh-CN"/>
              <a:t>. git</a:t>
            </a:r>
            <a:r>
              <a:rPr lang="zh-CN" altLang="en-US"/>
              <a:t>基础</a:t>
            </a:r>
            <a:br>
              <a:rPr lang="zh-CN" altLang="en-US"/>
            </a:br>
            <a:br>
              <a:rPr lang="zh-CN" altLang="en-US"/>
            </a:br>
            <a:r>
              <a:rPr lang="zh-CN" altLang="en-US"/>
              <a:t>三</a:t>
            </a:r>
            <a:r>
              <a:rPr lang="en-US" altLang="zh-CN"/>
              <a:t>. github</a:t>
            </a:r>
            <a:r>
              <a:rPr lang="zh-CN" altLang="en-US"/>
              <a:t>介绍</a:t>
            </a:r>
            <a:br>
              <a:rPr lang="zh-CN" altLang="en-US"/>
            </a:br>
            <a:br>
              <a:rPr lang="zh-CN" altLang="en-US"/>
            </a:br>
            <a:r>
              <a:rPr lang="zh-CN" altLang="en-US"/>
              <a:t>四</a:t>
            </a:r>
            <a:r>
              <a:rPr lang="en-US" altLang="zh-CN"/>
              <a:t>. github</a:t>
            </a:r>
            <a:r>
              <a:rPr lang="zh-CN" altLang="en-US"/>
              <a:t>数据集介绍</a:t>
            </a:r>
            <a:br>
              <a:rPr lang="zh-CN" altLang="en-US"/>
            </a:br>
            <a:br>
              <a:rPr lang="zh-CN" altLang="en-US"/>
            </a:br>
            <a:r>
              <a:rPr lang="zh-CN" altLang="en-US"/>
              <a:t>五</a:t>
            </a:r>
            <a:r>
              <a:rPr lang="en-US" altLang="zh-CN"/>
              <a:t>.github</a:t>
            </a:r>
            <a:r>
              <a:rPr lang="zh-CN" altLang="en-US"/>
              <a:t>社会关系探索实践</a:t>
            </a: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一、版本控制</a:t>
            </a:r>
            <a:endParaRPr lang="zh-CN" altLang="en-US"/>
          </a:p>
        </p:txBody>
      </p:sp>
      <p:sp>
        <p:nvSpPr>
          <p:cNvPr id="3" name="文本框 2"/>
          <p:cNvSpPr txBox="1"/>
          <p:nvPr/>
        </p:nvSpPr>
        <p:spPr>
          <a:xfrm>
            <a:off x="643255" y="1350010"/>
            <a:ext cx="10904855" cy="4276725"/>
          </a:xfrm>
          <a:prstGeom prst="rect">
            <a:avLst/>
          </a:prstGeom>
          <a:noFill/>
        </p:spPr>
        <p:txBody>
          <a:bodyPr wrap="square" rtlCol="0">
            <a:spAutoFit/>
          </a:bodyPr>
          <a:p>
            <a:r>
              <a:rPr lang="en-US" altLang="zh-CN" sz="2800"/>
              <a:t>1. </a:t>
            </a:r>
            <a:r>
              <a:rPr lang="zh-CN" altLang="en-US" sz="2800"/>
              <a:t>什么是版本控制？</a:t>
            </a:r>
            <a:endParaRPr lang="zh-CN" altLang="en-US" sz="2800"/>
          </a:p>
          <a:p>
            <a:endParaRPr lang="zh-CN" altLang="en-US"/>
          </a:p>
          <a:p>
            <a:r>
              <a:rPr lang="zh-CN" altLang="en-US"/>
              <a:t>是一套系统，按时间顺序记录，某一个文件或一系列文件的变更，</a:t>
            </a:r>
            <a:endParaRPr lang="zh-CN" altLang="en-US"/>
          </a:p>
          <a:p>
            <a:r>
              <a:rPr lang="zh-CN" altLang="en-US"/>
              <a:t>让你可以查看以前的特定版本。</a:t>
            </a:r>
            <a:endParaRPr lang="zh-CN" altLang="en-US"/>
          </a:p>
          <a:p>
            <a:endParaRPr lang="zh-CN" altLang="en-US"/>
          </a:p>
          <a:p>
            <a:endParaRPr lang="zh-CN" altLang="en-US" i="1"/>
          </a:p>
          <a:p>
            <a:endParaRPr lang="zh-CN" altLang="en-US" i="1"/>
          </a:p>
          <a:p>
            <a:endParaRPr lang="zh-CN" altLang="en-US" i="1"/>
          </a:p>
          <a:p>
            <a:endParaRPr lang="zh-CN" altLang="en-US" i="1"/>
          </a:p>
          <a:p>
            <a:endParaRPr lang="zh-CN" altLang="en-US" i="1"/>
          </a:p>
          <a:p>
            <a:endParaRPr lang="zh-CN" altLang="en-US" i="1"/>
          </a:p>
          <a:p>
            <a:endParaRPr lang="zh-CN" altLang="en-US" i="1"/>
          </a:p>
          <a:p>
            <a:endParaRPr lang="zh-CN" altLang="en-US" i="1"/>
          </a:p>
          <a:p>
            <a:endParaRPr lang="en-US" altLang="zh-CN" sz="2800"/>
          </a:p>
        </p:txBody>
      </p:sp>
      <p:grpSp>
        <p:nvGrpSpPr>
          <p:cNvPr id="28" name="组合 27"/>
          <p:cNvGrpSpPr/>
          <p:nvPr/>
        </p:nvGrpSpPr>
        <p:grpSpPr>
          <a:xfrm>
            <a:off x="3217545" y="2746375"/>
            <a:ext cx="2575560" cy="2628900"/>
            <a:chOff x="5067" y="4325"/>
            <a:chExt cx="4056" cy="4140"/>
          </a:xfrm>
        </p:grpSpPr>
        <p:sp>
          <p:nvSpPr>
            <p:cNvPr id="5" name="矩形 4"/>
            <p:cNvSpPr/>
            <p:nvPr/>
          </p:nvSpPr>
          <p:spPr>
            <a:xfrm>
              <a:off x="5067" y="4325"/>
              <a:ext cx="4056" cy="41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文本框 5"/>
            <p:cNvSpPr txBox="1"/>
            <p:nvPr/>
          </p:nvSpPr>
          <p:spPr>
            <a:xfrm>
              <a:off x="5665" y="4447"/>
              <a:ext cx="2860" cy="580"/>
            </a:xfrm>
            <a:prstGeom prst="rect">
              <a:avLst/>
            </a:prstGeom>
            <a:noFill/>
          </p:spPr>
          <p:txBody>
            <a:bodyPr wrap="square" rtlCol="0">
              <a:spAutoFit/>
            </a:bodyPr>
            <a:p>
              <a:r>
                <a:rPr lang="zh-CN" altLang="en-US">
                  <a:solidFill>
                    <a:schemeClr val="bg1"/>
                  </a:solidFill>
                </a:rPr>
                <a:t>中央</a:t>
              </a:r>
              <a:r>
                <a:rPr lang="en-US" altLang="zh-CN">
                  <a:solidFill>
                    <a:schemeClr val="bg1"/>
                  </a:solidFill>
                </a:rPr>
                <a:t>VCS</a:t>
              </a:r>
              <a:r>
                <a:rPr lang="zh-CN" altLang="en-US">
                  <a:solidFill>
                    <a:schemeClr val="bg1"/>
                  </a:solidFill>
                </a:rPr>
                <a:t>服务器</a:t>
              </a:r>
              <a:endParaRPr lang="zh-CN" altLang="en-US">
                <a:solidFill>
                  <a:schemeClr val="bg1"/>
                </a:solidFill>
              </a:endParaRPr>
            </a:p>
          </p:txBody>
        </p:sp>
        <p:sp>
          <p:nvSpPr>
            <p:cNvPr id="8" name="矩形 7"/>
            <p:cNvSpPr/>
            <p:nvPr/>
          </p:nvSpPr>
          <p:spPr>
            <a:xfrm>
              <a:off x="5709" y="5225"/>
              <a:ext cx="2817" cy="2754"/>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9" name="文本框 8"/>
            <p:cNvSpPr txBox="1"/>
            <p:nvPr/>
          </p:nvSpPr>
          <p:spPr>
            <a:xfrm>
              <a:off x="6073" y="5382"/>
              <a:ext cx="2088" cy="580"/>
            </a:xfrm>
            <a:prstGeom prst="rect">
              <a:avLst/>
            </a:prstGeom>
            <a:noFill/>
          </p:spPr>
          <p:txBody>
            <a:bodyPr wrap="none" rtlCol="0">
              <a:spAutoFit/>
            </a:bodyPr>
            <a:p>
              <a:r>
                <a:rPr lang="zh-CN" altLang="en-US"/>
                <a:t>版本数据库</a:t>
              </a:r>
              <a:endParaRPr lang="zh-CN" altLang="en-US"/>
            </a:p>
          </p:txBody>
        </p:sp>
        <p:sp>
          <p:nvSpPr>
            <p:cNvPr id="10" name="圆角矩形 9"/>
            <p:cNvSpPr/>
            <p:nvPr/>
          </p:nvSpPr>
          <p:spPr>
            <a:xfrm>
              <a:off x="6519" y="5962"/>
              <a:ext cx="1197" cy="45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en-US" sz="1400"/>
                <a:t>版本</a:t>
              </a:r>
              <a:r>
                <a:rPr lang="en-US" altLang="zh-CN" sz="1400"/>
                <a:t>3</a:t>
              </a:r>
              <a:endParaRPr lang="en-US" altLang="zh-CN" sz="1400"/>
            </a:p>
          </p:txBody>
        </p:sp>
        <p:sp>
          <p:nvSpPr>
            <p:cNvPr id="11" name="圆角矩形 10"/>
            <p:cNvSpPr/>
            <p:nvPr/>
          </p:nvSpPr>
          <p:spPr>
            <a:xfrm>
              <a:off x="6519" y="6672"/>
              <a:ext cx="1197" cy="45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en-US" sz="1400"/>
                <a:t>版本</a:t>
              </a:r>
              <a:r>
                <a:rPr lang="en-US" altLang="zh-CN" sz="1400"/>
                <a:t>2</a:t>
              </a:r>
              <a:endParaRPr lang="en-US" altLang="zh-CN" sz="1400"/>
            </a:p>
          </p:txBody>
        </p:sp>
        <p:sp>
          <p:nvSpPr>
            <p:cNvPr id="12" name="圆角矩形 11"/>
            <p:cNvSpPr/>
            <p:nvPr/>
          </p:nvSpPr>
          <p:spPr>
            <a:xfrm>
              <a:off x="6519" y="7349"/>
              <a:ext cx="1197" cy="45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en-US" sz="1400"/>
                <a:t>版本</a:t>
              </a:r>
              <a:r>
                <a:rPr lang="en-US" altLang="zh-CN" sz="1400"/>
                <a:t>1</a:t>
              </a:r>
              <a:endParaRPr lang="en-US" altLang="zh-CN" sz="1400"/>
            </a:p>
          </p:txBody>
        </p:sp>
        <p:cxnSp>
          <p:nvCxnSpPr>
            <p:cNvPr id="13" name="直接箭头连接符 12"/>
            <p:cNvCxnSpPr/>
            <p:nvPr/>
          </p:nvCxnSpPr>
          <p:spPr>
            <a:xfrm flipV="1">
              <a:off x="7118" y="7124"/>
              <a:ext cx="0" cy="22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p:nvPr/>
          </p:nvCxnSpPr>
          <p:spPr>
            <a:xfrm flipV="1">
              <a:off x="7095" y="6421"/>
              <a:ext cx="0" cy="22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grpSp>
      <p:grpSp>
        <p:nvGrpSpPr>
          <p:cNvPr id="18" name="组合 17"/>
          <p:cNvGrpSpPr/>
          <p:nvPr/>
        </p:nvGrpSpPr>
        <p:grpSpPr>
          <a:xfrm rot="0">
            <a:off x="643255" y="2713355"/>
            <a:ext cx="2045970" cy="1088390"/>
            <a:chOff x="6913" y="4134"/>
            <a:chExt cx="3222" cy="1714"/>
          </a:xfrm>
        </p:grpSpPr>
        <p:sp>
          <p:nvSpPr>
            <p:cNvPr id="15" name="矩形 14"/>
            <p:cNvSpPr/>
            <p:nvPr/>
          </p:nvSpPr>
          <p:spPr>
            <a:xfrm>
              <a:off x="6913" y="4134"/>
              <a:ext cx="3223" cy="17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文本框 15"/>
            <p:cNvSpPr txBox="1"/>
            <p:nvPr/>
          </p:nvSpPr>
          <p:spPr>
            <a:xfrm>
              <a:off x="7724" y="4308"/>
              <a:ext cx="1601" cy="580"/>
            </a:xfrm>
            <a:prstGeom prst="rect">
              <a:avLst/>
            </a:prstGeom>
            <a:noFill/>
          </p:spPr>
          <p:txBody>
            <a:bodyPr wrap="none" rtlCol="0">
              <a:spAutoFit/>
            </a:bodyPr>
            <a:p>
              <a:r>
                <a:rPr lang="zh-CN" altLang="en-US">
                  <a:solidFill>
                    <a:schemeClr val="bg1"/>
                  </a:solidFill>
                </a:rPr>
                <a:t>计算机</a:t>
              </a:r>
              <a:r>
                <a:rPr lang="en-US" altLang="zh-CN">
                  <a:solidFill>
                    <a:schemeClr val="bg1"/>
                  </a:solidFill>
                </a:rPr>
                <a:t>A</a:t>
              </a:r>
              <a:endParaRPr lang="en-US" altLang="zh-CN">
                <a:solidFill>
                  <a:schemeClr val="bg1"/>
                </a:solidFill>
              </a:endParaRPr>
            </a:p>
          </p:txBody>
        </p:sp>
        <p:sp>
          <p:nvSpPr>
            <p:cNvPr id="17" name="单圆角矩形 16"/>
            <p:cNvSpPr/>
            <p:nvPr/>
          </p:nvSpPr>
          <p:spPr>
            <a:xfrm>
              <a:off x="7884" y="5086"/>
              <a:ext cx="1282" cy="537"/>
            </a:xfrm>
            <a:prstGeom prst="snip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zh-CN" altLang="en-US"/>
                <a:t>文件</a:t>
              </a:r>
              <a:endParaRPr lang="zh-CN" altLang="en-US"/>
            </a:p>
          </p:txBody>
        </p:sp>
      </p:grpSp>
      <p:grpSp>
        <p:nvGrpSpPr>
          <p:cNvPr id="19" name="组合 18"/>
          <p:cNvGrpSpPr/>
          <p:nvPr/>
        </p:nvGrpSpPr>
        <p:grpSpPr>
          <a:xfrm rot="0">
            <a:off x="643255" y="4187825"/>
            <a:ext cx="2046605" cy="1089025"/>
            <a:chOff x="6913" y="4134"/>
            <a:chExt cx="3223" cy="1715"/>
          </a:xfrm>
        </p:grpSpPr>
        <p:sp>
          <p:nvSpPr>
            <p:cNvPr id="20" name="矩形 19"/>
            <p:cNvSpPr/>
            <p:nvPr/>
          </p:nvSpPr>
          <p:spPr>
            <a:xfrm>
              <a:off x="6913" y="4134"/>
              <a:ext cx="3223" cy="17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文本框 20"/>
            <p:cNvSpPr txBox="1"/>
            <p:nvPr/>
          </p:nvSpPr>
          <p:spPr>
            <a:xfrm>
              <a:off x="7724" y="4308"/>
              <a:ext cx="1615" cy="580"/>
            </a:xfrm>
            <a:prstGeom prst="rect">
              <a:avLst/>
            </a:prstGeom>
            <a:noFill/>
          </p:spPr>
          <p:txBody>
            <a:bodyPr wrap="none" rtlCol="0">
              <a:spAutoFit/>
            </a:bodyPr>
            <a:p>
              <a:r>
                <a:rPr lang="zh-CN" altLang="en-US">
                  <a:solidFill>
                    <a:schemeClr val="bg1"/>
                  </a:solidFill>
                </a:rPr>
                <a:t>计算机</a:t>
              </a:r>
              <a:r>
                <a:rPr lang="en-US" altLang="zh-CN">
                  <a:solidFill>
                    <a:schemeClr val="bg1"/>
                  </a:solidFill>
                </a:rPr>
                <a:t>B</a:t>
              </a:r>
              <a:endParaRPr lang="en-US" altLang="zh-CN">
                <a:solidFill>
                  <a:schemeClr val="bg1"/>
                </a:solidFill>
              </a:endParaRPr>
            </a:p>
          </p:txBody>
        </p:sp>
        <p:sp>
          <p:nvSpPr>
            <p:cNvPr id="22" name="单圆角矩形 21"/>
            <p:cNvSpPr/>
            <p:nvPr/>
          </p:nvSpPr>
          <p:spPr>
            <a:xfrm>
              <a:off x="7884" y="5086"/>
              <a:ext cx="1282" cy="537"/>
            </a:xfrm>
            <a:prstGeom prst="snip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zh-CN" altLang="en-US"/>
                <a:t>文件</a:t>
              </a:r>
              <a:endParaRPr lang="zh-CN" altLang="en-US"/>
            </a:p>
          </p:txBody>
        </p:sp>
      </p:grpSp>
      <p:sp>
        <p:nvSpPr>
          <p:cNvPr id="23" name="右箭头 22"/>
          <p:cNvSpPr/>
          <p:nvPr/>
        </p:nvSpPr>
        <p:spPr>
          <a:xfrm>
            <a:off x="2700655" y="3219450"/>
            <a:ext cx="517525" cy="1987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4" name="右箭头 23"/>
          <p:cNvSpPr/>
          <p:nvPr/>
        </p:nvSpPr>
        <p:spPr>
          <a:xfrm>
            <a:off x="2700655" y="4710430"/>
            <a:ext cx="517525" cy="1987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6" name="文本框 25"/>
          <p:cNvSpPr txBox="1"/>
          <p:nvPr/>
        </p:nvSpPr>
        <p:spPr>
          <a:xfrm>
            <a:off x="1756410" y="5591175"/>
            <a:ext cx="2659380" cy="368300"/>
          </a:xfrm>
          <a:prstGeom prst="rect">
            <a:avLst/>
          </a:prstGeom>
          <a:noFill/>
        </p:spPr>
        <p:txBody>
          <a:bodyPr wrap="none" rtlCol="0">
            <a:spAutoFit/>
          </a:bodyPr>
          <a:p>
            <a:r>
              <a:rPr lang="zh-CN" altLang="en-US"/>
              <a:t>图</a:t>
            </a:r>
            <a:r>
              <a:rPr lang="en-US" altLang="zh-CN"/>
              <a:t>1.</a:t>
            </a:r>
            <a:r>
              <a:rPr lang="zh-CN" altLang="en-US"/>
              <a:t>集中式版本控制系统</a:t>
            </a:r>
            <a:endParaRPr lang="zh-CN" altLang="en-US"/>
          </a:p>
        </p:txBody>
      </p:sp>
      <p:grpSp>
        <p:nvGrpSpPr>
          <p:cNvPr id="29" name="组合 28"/>
          <p:cNvGrpSpPr/>
          <p:nvPr/>
        </p:nvGrpSpPr>
        <p:grpSpPr>
          <a:xfrm>
            <a:off x="10050145" y="3765550"/>
            <a:ext cx="1926590" cy="2068695"/>
            <a:chOff x="5067" y="4325"/>
            <a:chExt cx="4056" cy="4141"/>
          </a:xfrm>
        </p:grpSpPr>
        <p:sp>
          <p:nvSpPr>
            <p:cNvPr id="30" name="矩形 29"/>
            <p:cNvSpPr/>
            <p:nvPr/>
          </p:nvSpPr>
          <p:spPr>
            <a:xfrm>
              <a:off x="5067" y="4325"/>
              <a:ext cx="4056" cy="41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sp>
          <p:nvSpPr>
            <p:cNvPr id="31" name="文本框 30"/>
            <p:cNvSpPr txBox="1"/>
            <p:nvPr/>
          </p:nvSpPr>
          <p:spPr>
            <a:xfrm>
              <a:off x="6237" y="4447"/>
              <a:ext cx="1715" cy="552"/>
            </a:xfrm>
            <a:prstGeom prst="rect">
              <a:avLst/>
            </a:prstGeom>
            <a:noFill/>
          </p:spPr>
          <p:txBody>
            <a:bodyPr wrap="square" rtlCol="0">
              <a:spAutoFit/>
            </a:bodyPr>
            <a:p>
              <a:r>
                <a:rPr lang="zh-CN" altLang="en-US" sz="1200">
                  <a:solidFill>
                    <a:schemeClr val="bg1"/>
                  </a:solidFill>
                </a:rPr>
                <a:t>计算机</a:t>
              </a:r>
              <a:r>
                <a:rPr lang="en-US" altLang="zh-CN" sz="1200">
                  <a:solidFill>
                    <a:schemeClr val="bg1"/>
                  </a:solidFill>
                </a:rPr>
                <a:t>B</a:t>
              </a:r>
              <a:endParaRPr lang="en-US" altLang="zh-CN" sz="1200">
                <a:solidFill>
                  <a:schemeClr val="bg1"/>
                </a:solidFill>
              </a:endParaRPr>
            </a:p>
          </p:txBody>
        </p:sp>
        <p:sp>
          <p:nvSpPr>
            <p:cNvPr id="32" name="矩形 31"/>
            <p:cNvSpPr/>
            <p:nvPr/>
          </p:nvSpPr>
          <p:spPr>
            <a:xfrm>
              <a:off x="5709" y="5225"/>
              <a:ext cx="2817" cy="2754"/>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sz="1200"/>
            </a:p>
          </p:txBody>
        </p:sp>
        <p:sp>
          <p:nvSpPr>
            <p:cNvPr id="33" name="文本框 32"/>
            <p:cNvSpPr txBox="1"/>
            <p:nvPr/>
          </p:nvSpPr>
          <p:spPr>
            <a:xfrm>
              <a:off x="6073" y="5382"/>
              <a:ext cx="2088" cy="552"/>
            </a:xfrm>
            <a:prstGeom prst="rect">
              <a:avLst/>
            </a:prstGeom>
            <a:noFill/>
          </p:spPr>
          <p:txBody>
            <a:bodyPr wrap="square" rtlCol="0">
              <a:spAutoFit/>
            </a:bodyPr>
            <a:p>
              <a:r>
                <a:rPr lang="zh-CN" altLang="en-US" sz="1200"/>
                <a:t>版本数据库</a:t>
              </a:r>
              <a:endParaRPr lang="zh-CN" altLang="en-US" sz="1200"/>
            </a:p>
          </p:txBody>
        </p:sp>
        <p:sp>
          <p:nvSpPr>
            <p:cNvPr id="34" name="圆角矩形 33"/>
            <p:cNvSpPr/>
            <p:nvPr/>
          </p:nvSpPr>
          <p:spPr>
            <a:xfrm>
              <a:off x="6519" y="5962"/>
              <a:ext cx="1197" cy="45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en-US" sz="900"/>
                <a:t>版本</a:t>
              </a:r>
              <a:r>
                <a:rPr lang="en-US" altLang="zh-CN" sz="900"/>
                <a:t>3</a:t>
              </a:r>
              <a:endParaRPr lang="en-US" altLang="zh-CN" sz="900"/>
            </a:p>
          </p:txBody>
        </p:sp>
        <p:sp>
          <p:nvSpPr>
            <p:cNvPr id="35" name="圆角矩形 34"/>
            <p:cNvSpPr/>
            <p:nvPr/>
          </p:nvSpPr>
          <p:spPr>
            <a:xfrm>
              <a:off x="6519" y="6672"/>
              <a:ext cx="1197" cy="45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en-US" sz="900"/>
                <a:t>版本</a:t>
              </a:r>
              <a:r>
                <a:rPr lang="en-US" altLang="zh-CN" sz="900"/>
                <a:t>2</a:t>
              </a:r>
              <a:endParaRPr lang="en-US" altLang="zh-CN" sz="900"/>
            </a:p>
          </p:txBody>
        </p:sp>
        <p:sp>
          <p:nvSpPr>
            <p:cNvPr id="36" name="圆角矩形 35"/>
            <p:cNvSpPr/>
            <p:nvPr/>
          </p:nvSpPr>
          <p:spPr>
            <a:xfrm>
              <a:off x="6519" y="7349"/>
              <a:ext cx="1197" cy="45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en-US" sz="900"/>
                <a:t>版本</a:t>
              </a:r>
              <a:r>
                <a:rPr lang="en-US" altLang="zh-CN" sz="900"/>
                <a:t>1</a:t>
              </a:r>
              <a:endParaRPr lang="en-US" altLang="zh-CN" sz="900"/>
            </a:p>
          </p:txBody>
        </p:sp>
        <p:cxnSp>
          <p:nvCxnSpPr>
            <p:cNvPr id="37" name="直接箭头连接符 36"/>
            <p:cNvCxnSpPr/>
            <p:nvPr/>
          </p:nvCxnSpPr>
          <p:spPr>
            <a:xfrm flipV="1">
              <a:off x="7118" y="7124"/>
              <a:ext cx="0" cy="22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8" name="直接箭头连接符 37"/>
            <p:cNvCxnSpPr/>
            <p:nvPr/>
          </p:nvCxnSpPr>
          <p:spPr>
            <a:xfrm flipV="1">
              <a:off x="7095" y="6421"/>
              <a:ext cx="0" cy="22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grpSp>
      <p:grpSp>
        <p:nvGrpSpPr>
          <p:cNvPr id="39" name="组合 38"/>
          <p:cNvGrpSpPr/>
          <p:nvPr/>
        </p:nvGrpSpPr>
        <p:grpSpPr>
          <a:xfrm>
            <a:off x="8214995" y="1272540"/>
            <a:ext cx="1926590" cy="2068695"/>
            <a:chOff x="5067" y="4325"/>
            <a:chExt cx="4056" cy="4141"/>
          </a:xfrm>
        </p:grpSpPr>
        <p:sp>
          <p:nvSpPr>
            <p:cNvPr id="40" name="矩形 39"/>
            <p:cNvSpPr/>
            <p:nvPr/>
          </p:nvSpPr>
          <p:spPr>
            <a:xfrm>
              <a:off x="5067" y="4325"/>
              <a:ext cx="4056" cy="41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sp>
          <p:nvSpPr>
            <p:cNvPr id="41" name="文本框 40"/>
            <p:cNvSpPr txBox="1"/>
            <p:nvPr/>
          </p:nvSpPr>
          <p:spPr>
            <a:xfrm>
              <a:off x="5793" y="4468"/>
              <a:ext cx="2604" cy="552"/>
            </a:xfrm>
            <a:prstGeom prst="rect">
              <a:avLst/>
            </a:prstGeom>
            <a:noFill/>
          </p:spPr>
          <p:txBody>
            <a:bodyPr wrap="square" rtlCol="0">
              <a:spAutoFit/>
            </a:bodyPr>
            <a:p>
              <a:r>
                <a:rPr lang="zh-CN" altLang="en-US" sz="1200">
                  <a:solidFill>
                    <a:schemeClr val="bg1"/>
                  </a:solidFill>
                </a:rPr>
                <a:t>服务器计算机</a:t>
              </a:r>
              <a:endParaRPr lang="zh-CN" altLang="en-US" sz="1200">
                <a:solidFill>
                  <a:schemeClr val="bg1"/>
                </a:solidFill>
              </a:endParaRPr>
            </a:p>
          </p:txBody>
        </p:sp>
        <p:sp>
          <p:nvSpPr>
            <p:cNvPr id="42" name="矩形 41"/>
            <p:cNvSpPr/>
            <p:nvPr/>
          </p:nvSpPr>
          <p:spPr>
            <a:xfrm>
              <a:off x="5709" y="5225"/>
              <a:ext cx="2817" cy="2754"/>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sz="1200"/>
            </a:p>
          </p:txBody>
        </p:sp>
        <p:sp>
          <p:nvSpPr>
            <p:cNvPr id="43" name="文本框 42"/>
            <p:cNvSpPr txBox="1"/>
            <p:nvPr/>
          </p:nvSpPr>
          <p:spPr>
            <a:xfrm>
              <a:off x="6073" y="5382"/>
              <a:ext cx="2088" cy="552"/>
            </a:xfrm>
            <a:prstGeom prst="rect">
              <a:avLst/>
            </a:prstGeom>
            <a:noFill/>
          </p:spPr>
          <p:txBody>
            <a:bodyPr wrap="square" rtlCol="0">
              <a:spAutoFit/>
            </a:bodyPr>
            <a:p>
              <a:r>
                <a:rPr lang="zh-CN" altLang="en-US" sz="1200"/>
                <a:t>版本数据库</a:t>
              </a:r>
              <a:endParaRPr lang="zh-CN" altLang="en-US" sz="1200"/>
            </a:p>
          </p:txBody>
        </p:sp>
        <p:sp>
          <p:nvSpPr>
            <p:cNvPr id="44" name="圆角矩形 43"/>
            <p:cNvSpPr/>
            <p:nvPr/>
          </p:nvSpPr>
          <p:spPr>
            <a:xfrm>
              <a:off x="6519" y="5962"/>
              <a:ext cx="1197" cy="45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en-US" sz="900"/>
                <a:t>版本</a:t>
              </a:r>
              <a:r>
                <a:rPr lang="en-US" altLang="zh-CN" sz="900"/>
                <a:t>3</a:t>
              </a:r>
              <a:endParaRPr lang="en-US" altLang="zh-CN" sz="900"/>
            </a:p>
          </p:txBody>
        </p:sp>
        <p:sp>
          <p:nvSpPr>
            <p:cNvPr id="45" name="圆角矩形 44"/>
            <p:cNvSpPr/>
            <p:nvPr/>
          </p:nvSpPr>
          <p:spPr>
            <a:xfrm>
              <a:off x="6519" y="6672"/>
              <a:ext cx="1197" cy="45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en-US" sz="900"/>
                <a:t>版本</a:t>
              </a:r>
              <a:r>
                <a:rPr lang="en-US" altLang="zh-CN" sz="900"/>
                <a:t>2</a:t>
              </a:r>
              <a:endParaRPr lang="en-US" altLang="zh-CN" sz="900"/>
            </a:p>
          </p:txBody>
        </p:sp>
        <p:sp>
          <p:nvSpPr>
            <p:cNvPr id="46" name="圆角矩形 45"/>
            <p:cNvSpPr/>
            <p:nvPr/>
          </p:nvSpPr>
          <p:spPr>
            <a:xfrm>
              <a:off x="6519" y="7349"/>
              <a:ext cx="1197" cy="45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en-US" sz="900"/>
                <a:t>版本</a:t>
              </a:r>
              <a:r>
                <a:rPr lang="en-US" altLang="zh-CN" sz="900"/>
                <a:t>1</a:t>
              </a:r>
              <a:endParaRPr lang="en-US" altLang="zh-CN" sz="900"/>
            </a:p>
          </p:txBody>
        </p:sp>
        <p:cxnSp>
          <p:nvCxnSpPr>
            <p:cNvPr id="47" name="直接箭头连接符 46"/>
            <p:cNvCxnSpPr/>
            <p:nvPr/>
          </p:nvCxnSpPr>
          <p:spPr>
            <a:xfrm flipV="1">
              <a:off x="7118" y="7124"/>
              <a:ext cx="0" cy="22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8" name="直接箭头连接符 47"/>
            <p:cNvCxnSpPr/>
            <p:nvPr/>
          </p:nvCxnSpPr>
          <p:spPr>
            <a:xfrm flipV="1">
              <a:off x="7095" y="6421"/>
              <a:ext cx="0" cy="22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grpSp>
      <p:grpSp>
        <p:nvGrpSpPr>
          <p:cNvPr id="49" name="组合 48"/>
          <p:cNvGrpSpPr/>
          <p:nvPr/>
        </p:nvGrpSpPr>
        <p:grpSpPr>
          <a:xfrm>
            <a:off x="6652895" y="3765550"/>
            <a:ext cx="1926590" cy="2068695"/>
            <a:chOff x="5067" y="4325"/>
            <a:chExt cx="4056" cy="4141"/>
          </a:xfrm>
        </p:grpSpPr>
        <p:sp>
          <p:nvSpPr>
            <p:cNvPr id="50" name="矩形 49"/>
            <p:cNvSpPr/>
            <p:nvPr/>
          </p:nvSpPr>
          <p:spPr>
            <a:xfrm>
              <a:off x="5067" y="4325"/>
              <a:ext cx="4056" cy="41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sp>
          <p:nvSpPr>
            <p:cNvPr id="51" name="文本框 50"/>
            <p:cNvSpPr txBox="1"/>
            <p:nvPr/>
          </p:nvSpPr>
          <p:spPr>
            <a:xfrm>
              <a:off x="6303" y="4447"/>
              <a:ext cx="1585" cy="552"/>
            </a:xfrm>
            <a:prstGeom prst="rect">
              <a:avLst/>
            </a:prstGeom>
            <a:noFill/>
          </p:spPr>
          <p:txBody>
            <a:bodyPr wrap="square" rtlCol="0">
              <a:spAutoFit/>
            </a:bodyPr>
            <a:p>
              <a:r>
                <a:rPr lang="zh-CN" altLang="en-US" sz="1200">
                  <a:solidFill>
                    <a:schemeClr val="bg1"/>
                  </a:solidFill>
                </a:rPr>
                <a:t>计算机</a:t>
              </a:r>
              <a:r>
                <a:rPr lang="en-US" altLang="zh-CN" sz="1200">
                  <a:solidFill>
                    <a:schemeClr val="bg1"/>
                  </a:solidFill>
                </a:rPr>
                <a:t>A</a:t>
              </a:r>
              <a:endParaRPr lang="en-US" altLang="zh-CN" sz="1200">
                <a:solidFill>
                  <a:schemeClr val="bg1"/>
                </a:solidFill>
              </a:endParaRPr>
            </a:p>
          </p:txBody>
        </p:sp>
        <p:sp>
          <p:nvSpPr>
            <p:cNvPr id="52" name="矩形 51"/>
            <p:cNvSpPr/>
            <p:nvPr/>
          </p:nvSpPr>
          <p:spPr>
            <a:xfrm>
              <a:off x="5709" y="5225"/>
              <a:ext cx="2817" cy="2754"/>
            </a:xfrm>
            <a:prstGeom prst="rect">
              <a:avLst/>
            </a:prstGeom>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sz="1200"/>
            </a:p>
          </p:txBody>
        </p:sp>
        <p:sp>
          <p:nvSpPr>
            <p:cNvPr id="53" name="文本框 52"/>
            <p:cNvSpPr txBox="1"/>
            <p:nvPr/>
          </p:nvSpPr>
          <p:spPr>
            <a:xfrm>
              <a:off x="6073" y="5382"/>
              <a:ext cx="2088" cy="552"/>
            </a:xfrm>
            <a:prstGeom prst="rect">
              <a:avLst/>
            </a:prstGeom>
            <a:noFill/>
          </p:spPr>
          <p:txBody>
            <a:bodyPr wrap="square" rtlCol="0">
              <a:spAutoFit/>
            </a:bodyPr>
            <a:p>
              <a:r>
                <a:rPr lang="zh-CN" altLang="en-US" sz="1200"/>
                <a:t>版本数据库</a:t>
              </a:r>
              <a:endParaRPr lang="zh-CN" altLang="en-US" sz="1200"/>
            </a:p>
          </p:txBody>
        </p:sp>
        <p:sp>
          <p:nvSpPr>
            <p:cNvPr id="54" name="圆角矩形 53"/>
            <p:cNvSpPr/>
            <p:nvPr/>
          </p:nvSpPr>
          <p:spPr>
            <a:xfrm>
              <a:off x="6519" y="5962"/>
              <a:ext cx="1197" cy="45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en-US" sz="900"/>
                <a:t>版本</a:t>
              </a:r>
              <a:r>
                <a:rPr lang="en-US" altLang="zh-CN" sz="900"/>
                <a:t>3</a:t>
              </a:r>
              <a:endParaRPr lang="en-US" altLang="zh-CN" sz="900"/>
            </a:p>
          </p:txBody>
        </p:sp>
        <p:sp>
          <p:nvSpPr>
            <p:cNvPr id="55" name="圆角矩形 54"/>
            <p:cNvSpPr/>
            <p:nvPr/>
          </p:nvSpPr>
          <p:spPr>
            <a:xfrm>
              <a:off x="6519" y="6672"/>
              <a:ext cx="1197" cy="45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en-US" sz="900"/>
                <a:t>版本</a:t>
              </a:r>
              <a:r>
                <a:rPr lang="en-US" altLang="zh-CN" sz="900"/>
                <a:t>2</a:t>
              </a:r>
              <a:endParaRPr lang="en-US" altLang="zh-CN" sz="900"/>
            </a:p>
          </p:txBody>
        </p:sp>
        <p:sp>
          <p:nvSpPr>
            <p:cNvPr id="56" name="圆角矩形 55"/>
            <p:cNvSpPr/>
            <p:nvPr/>
          </p:nvSpPr>
          <p:spPr>
            <a:xfrm>
              <a:off x="6519" y="7349"/>
              <a:ext cx="1197" cy="45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zh-CN" altLang="en-US" sz="900"/>
                <a:t>版本</a:t>
              </a:r>
              <a:r>
                <a:rPr lang="en-US" altLang="zh-CN" sz="900"/>
                <a:t>1</a:t>
              </a:r>
              <a:endParaRPr lang="en-US" altLang="zh-CN" sz="900"/>
            </a:p>
          </p:txBody>
        </p:sp>
        <p:cxnSp>
          <p:nvCxnSpPr>
            <p:cNvPr id="57" name="直接箭头连接符 56"/>
            <p:cNvCxnSpPr/>
            <p:nvPr/>
          </p:nvCxnSpPr>
          <p:spPr>
            <a:xfrm flipV="1">
              <a:off x="7118" y="7124"/>
              <a:ext cx="0" cy="22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8" name="直接箭头连接符 57"/>
            <p:cNvCxnSpPr/>
            <p:nvPr/>
          </p:nvCxnSpPr>
          <p:spPr>
            <a:xfrm flipV="1">
              <a:off x="7095" y="6421"/>
              <a:ext cx="0" cy="22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grpSp>
      <p:sp>
        <p:nvSpPr>
          <p:cNvPr id="61" name="左右箭头 60"/>
          <p:cNvSpPr/>
          <p:nvPr/>
        </p:nvSpPr>
        <p:spPr>
          <a:xfrm rot="18360000">
            <a:off x="7042150" y="3116580"/>
            <a:ext cx="1243330" cy="23050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2" name="左右箭头 61"/>
          <p:cNvSpPr/>
          <p:nvPr/>
        </p:nvSpPr>
        <p:spPr>
          <a:xfrm rot="13320000">
            <a:off x="10191750" y="3079750"/>
            <a:ext cx="1243330" cy="23050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3" name="左右箭头 62"/>
          <p:cNvSpPr/>
          <p:nvPr/>
        </p:nvSpPr>
        <p:spPr>
          <a:xfrm>
            <a:off x="8693150" y="4561840"/>
            <a:ext cx="1243330" cy="23050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4" name="文本框 63"/>
          <p:cNvSpPr txBox="1"/>
          <p:nvPr/>
        </p:nvSpPr>
        <p:spPr>
          <a:xfrm>
            <a:off x="8080375" y="6026150"/>
            <a:ext cx="2659380" cy="368300"/>
          </a:xfrm>
          <a:prstGeom prst="rect">
            <a:avLst/>
          </a:prstGeom>
          <a:noFill/>
        </p:spPr>
        <p:txBody>
          <a:bodyPr wrap="none" rtlCol="0">
            <a:spAutoFit/>
          </a:bodyPr>
          <a:p>
            <a:r>
              <a:rPr lang="zh-CN" altLang="en-US"/>
              <a:t>图</a:t>
            </a:r>
            <a:r>
              <a:rPr lang="en-US" altLang="zh-CN"/>
              <a:t>2.</a:t>
            </a:r>
            <a:r>
              <a:rPr lang="zh-CN" altLang="en-US"/>
              <a:t>分布式版本控制系统</a:t>
            </a:r>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a:t>
            </a:r>
            <a:r>
              <a:rPr lang="en-US" altLang="zh-CN"/>
              <a:t>git</a:t>
            </a:r>
            <a:r>
              <a:rPr lang="zh-CN" altLang="en-US"/>
              <a:t>基础</a:t>
            </a:r>
            <a:endParaRPr lang="zh-CN" altLang="en-US"/>
          </a:p>
        </p:txBody>
      </p:sp>
      <p:sp>
        <p:nvSpPr>
          <p:cNvPr id="3" name="文本框 2"/>
          <p:cNvSpPr txBox="1"/>
          <p:nvPr/>
        </p:nvSpPr>
        <p:spPr>
          <a:xfrm>
            <a:off x="989330" y="1691005"/>
            <a:ext cx="2727960" cy="460375"/>
          </a:xfrm>
          <a:prstGeom prst="rect">
            <a:avLst/>
          </a:prstGeom>
          <a:noFill/>
        </p:spPr>
        <p:txBody>
          <a:bodyPr wrap="square" rtlCol="0">
            <a:spAutoFit/>
          </a:bodyPr>
          <a:p>
            <a:r>
              <a:rPr lang="en-US" altLang="zh-CN" sz="2400"/>
              <a:t>2.1 </a:t>
            </a:r>
            <a:r>
              <a:rPr lang="zh-CN" altLang="en-US" sz="2400"/>
              <a:t>快照而非差异</a:t>
            </a:r>
            <a:endParaRPr lang="zh-CN" altLang="en-US" sz="2400"/>
          </a:p>
        </p:txBody>
      </p:sp>
      <p:sp>
        <p:nvSpPr>
          <p:cNvPr id="4" name="文本框 3"/>
          <p:cNvSpPr txBox="1"/>
          <p:nvPr/>
        </p:nvSpPr>
        <p:spPr>
          <a:xfrm>
            <a:off x="989330" y="2383155"/>
            <a:ext cx="5694680" cy="368300"/>
          </a:xfrm>
          <a:prstGeom prst="rect">
            <a:avLst/>
          </a:prstGeom>
          <a:noFill/>
        </p:spPr>
        <p:txBody>
          <a:bodyPr wrap="none" rtlCol="0">
            <a:spAutoFit/>
          </a:bodyPr>
          <a:p>
            <a:r>
              <a:rPr lang="en-US" altLang="zh-CN"/>
              <a:t>git</a:t>
            </a:r>
            <a:r>
              <a:rPr lang="zh-CN" altLang="en-US"/>
              <a:t>与其他版本控制系统最大的不同在于对待数据的方式</a:t>
            </a:r>
            <a:endParaRPr lang="zh-CN" altLang="en-US"/>
          </a:p>
        </p:txBody>
      </p:sp>
      <p:sp>
        <p:nvSpPr>
          <p:cNvPr id="6" name="文本框 5"/>
          <p:cNvSpPr txBox="1"/>
          <p:nvPr/>
        </p:nvSpPr>
        <p:spPr>
          <a:xfrm>
            <a:off x="692785" y="5771515"/>
            <a:ext cx="4907280" cy="368300"/>
          </a:xfrm>
          <a:prstGeom prst="rect">
            <a:avLst/>
          </a:prstGeom>
          <a:noFill/>
        </p:spPr>
        <p:txBody>
          <a:bodyPr wrap="none" rtlCol="0">
            <a:spAutoFit/>
          </a:bodyPr>
          <a:p>
            <a:r>
              <a:rPr lang="zh-CN" altLang="en-US"/>
              <a:t>图</a:t>
            </a:r>
            <a:r>
              <a:rPr lang="en-US" altLang="zh-CN"/>
              <a:t>2.1 </a:t>
            </a:r>
            <a:r>
              <a:rPr lang="zh-CN" altLang="en-US"/>
              <a:t>存储对每个文件的基础版本所做出的改动</a:t>
            </a:r>
            <a:endParaRPr lang="zh-CN" altLang="en-US"/>
          </a:p>
        </p:txBody>
      </p:sp>
      <p:pic>
        <p:nvPicPr>
          <p:cNvPr id="8" name="图片 7" descr="存储对每个文件的基础版本所做出的改动 (1)"/>
          <p:cNvPicPr>
            <a:picLocks noChangeAspect="1"/>
          </p:cNvPicPr>
          <p:nvPr/>
        </p:nvPicPr>
        <p:blipFill>
          <a:blip r:embed="rId1"/>
          <a:stretch>
            <a:fillRect/>
          </a:stretch>
        </p:blipFill>
        <p:spPr>
          <a:xfrm>
            <a:off x="199390" y="2983230"/>
            <a:ext cx="5767070" cy="2689225"/>
          </a:xfrm>
          <a:prstGeom prst="rect">
            <a:avLst/>
          </a:prstGeom>
        </p:spPr>
      </p:pic>
      <p:pic>
        <p:nvPicPr>
          <p:cNvPr id="10" name="图片 9" descr="将数据存储为随时间变化的项目快照"/>
          <p:cNvPicPr>
            <a:picLocks noChangeAspect="1"/>
          </p:cNvPicPr>
          <p:nvPr/>
        </p:nvPicPr>
        <p:blipFill>
          <a:blip r:embed="rId2"/>
          <a:stretch>
            <a:fillRect/>
          </a:stretch>
        </p:blipFill>
        <p:spPr>
          <a:xfrm>
            <a:off x="5966460" y="2986405"/>
            <a:ext cx="6225540" cy="2902585"/>
          </a:xfrm>
          <a:prstGeom prst="rect">
            <a:avLst/>
          </a:prstGeom>
        </p:spPr>
      </p:pic>
      <p:sp>
        <p:nvSpPr>
          <p:cNvPr id="11" name="文本框 10"/>
          <p:cNvSpPr txBox="1"/>
          <p:nvPr/>
        </p:nvSpPr>
        <p:spPr>
          <a:xfrm>
            <a:off x="6777355" y="5888990"/>
            <a:ext cx="4450080" cy="368300"/>
          </a:xfrm>
          <a:prstGeom prst="rect">
            <a:avLst/>
          </a:prstGeom>
          <a:noFill/>
        </p:spPr>
        <p:txBody>
          <a:bodyPr wrap="none" rtlCol="0">
            <a:spAutoFit/>
          </a:bodyPr>
          <a:p>
            <a:r>
              <a:rPr lang="zh-CN" altLang="en-US"/>
              <a:t>图</a:t>
            </a:r>
            <a:r>
              <a:rPr lang="en-US" altLang="zh-CN"/>
              <a:t>2.2 </a:t>
            </a:r>
            <a:r>
              <a:rPr lang="zh-CN" altLang="en-US"/>
              <a:t>将数据存储为随时间变化的项目快照</a:t>
            </a:r>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a:t>
            </a:r>
            <a:r>
              <a:rPr lang="en-US" altLang="zh-CN"/>
              <a:t>git</a:t>
            </a:r>
            <a:r>
              <a:rPr lang="zh-CN" altLang="en-US"/>
              <a:t>基础</a:t>
            </a:r>
            <a:endParaRPr lang="zh-CN" altLang="en-US"/>
          </a:p>
        </p:txBody>
      </p:sp>
      <p:sp>
        <p:nvSpPr>
          <p:cNvPr id="3" name="文本框 2"/>
          <p:cNvSpPr txBox="1"/>
          <p:nvPr/>
        </p:nvSpPr>
        <p:spPr>
          <a:xfrm>
            <a:off x="678180" y="1691005"/>
            <a:ext cx="4740275" cy="460375"/>
          </a:xfrm>
          <a:prstGeom prst="rect">
            <a:avLst/>
          </a:prstGeom>
          <a:noFill/>
        </p:spPr>
        <p:txBody>
          <a:bodyPr wrap="square" rtlCol="0">
            <a:spAutoFit/>
          </a:bodyPr>
          <a:p>
            <a:r>
              <a:rPr lang="en-US" altLang="zh-CN" sz="2400"/>
              <a:t>2.2 </a:t>
            </a:r>
            <a:r>
              <a:rPr lang="zh-CN" altLang="en-US" sz="2400"/>
              <a:t>几乎所有操作都在本地执行</a:t>
            </a:r>
            <a:endParaRPr lang="zh-CN" altLang="en-US" sz="2400"/>
          </a:p>
        </p:txBody>
      </p:sp>
      <p:sp>
        <p:nvSpPr>
          <p:cNvPr id="4" name="文本框 3"/>
          <p:cNvSpPr txBox="1"/>
          <p:nvPr/>
        </p:nvSpPr>
        <p:spPr>
          <a:xfrm>
            <a:off x="989330" y="2272030"/>
            <a:ext cx="10515600" cy="645160"/>
          </a:xfrm>
          <a:prstGeom prst="rect">
            <a:avLst/>
          </a:prstGeom>
          <a:noFill/>
        </p:spPr>
        <p:txBody>
          <a:bodyPr wrap="square" rtlCol="0">
            <a:spAutoFit/>
          </a:bodyPr>
          <a:p>
            <a:r>
              <a:rPr lang="zh-CN" altLang="en-US"/>
              <a:t>大部分操作只需要本地文件和资源，一般无需从网络中的其他计算机中获取信息。反观集中式版本控制，多数操作都需要网络开销。</a:t>
            </a:r>
            <a:endParaRPr lang="zh-CN" altLang="en-US"/>
          </a:p>
        </p:txBody>
      </p:sp>
      <p:sp>
        <p:nvSpPr>
          <p:cNvPr id="6" name="文本框 5"/>
          <p:cNvSpPr txBox="1"/>
          <p:nvPr/>
        </p:nvSpPr>
        <p:spPr>
          <a:xfrm>
            <a:off x="678180" y="3198495"/>
            <a:ext cx="4740275" cy="460375"/>
          </a:xfrm>
          <a:prstGeom prst="rect">
            <a:avLst/>
          </a:prstGeom>
          <a:noFill/>
        </p:spPr>
        <p:txBody>
          <a:bodyPr wrap="square" rtlCol="0">
            <a:spAutoFit/>
          </a:bodyPr>
          <a:p>
            <a:r>
              <a:rPr lang="en-US" altLang="zh-CN" sz="2400"/>
              <a:t>2.3 git</a:t>
            </a:r>
            <a:r>
              <a:rPr lang="zh-CN" altLang="en-US" sz="2400"/>
              <a:t>的完整性</a:t>
            </a:r>
            <a:endParaRPr lang="zh-CN" altLang="en-US" sz="2400"/>
          </a:p>
        </p:txBody>
      </p:sp>
      <p:sp>
        <p:nvSpPr>
          <p:cNvPr id="7" name="文本框 6"/>
          <p:cNvSpPr txBox="1"/>
          <p:nvPr/>
        </p:nvSpPr>
        <p:spPr>
          <a:xfrm>
            <a:off x="1245235" y="3929380"/>
            <a:ext cx="10520680" cy="645160"/>
          </a:xfrm>
          <a:prstGeom prst="rect">
            <a:avLst/>
          </a:prstGeom>
          <a:noFill/>
        </p:spPr>
        <p:txBody>
          <a:bodyPr wrap="none" rtlCol="0">
            <a:spAutoFit/>
          </a:bodyPr>
          <a:p>
            <a:r>
              <a:rPr lang="en-US" altLang="zh-CN"/>
              <a:t>git</a:t>
            </a:r>
            <a:r>
              <a:rPr lang="zh-CN" altLang="en-US"/>
              <a:t>中的所有数据在存储前都会执行校验和计算，随后以校验和来饮用对应的数据。这意味着不可能在</a:t>
            </a:r>
            <a:r>
              <a:rPr lang="en-US" altLang="zh-CN"/>
              <a:t>git</a:t>
            </a:r>
            <a:endParaRPr lang="en-US" altLang="zh-CN"/>
          </a:p>
          <a:p>
            <a:r>
              <a:rPr lang="zh-CN" altLang="en-US"/>
              <a:t>不知情的情况下更改文件或内容目录。这项功能根植于</a:t>
            </a:r>
            <a:r>
              <a:rPr lang="en-US" altLang="zh-CN"/>
              <a:t>git</a:t>
            </a:r>
            <a:r>
              <a:rPr lang="zh-CN" altLang="en-US"/>
              <a:t>最底层，是其设计理念中不可获取的一环。</a:t>
            </a:r>
            <a:endParaRPr lang="zh-CN" altLang="en-US"/>
          </a:p>
        </p:txBody>
      </p:sp>
      <p:pic>
        <p:nvPicPr>
          <p:cNvPr id="9" name="图片 8"/>
          <p:cNvPicPr>
            <a:picLocks noChangeAspect="1"/>
          </p:cNvPicPr>
          <p:nvPr/>
        </p:nvPicPr>
        <p:blipFill>
          <a:blip r:embed="rId1"/>
          <a:stretch>
            <a:fillRect/>
          </a:stretch>
        </p:blipFill>
        <p:spPr>
          <a:xfrm>
            <a:off x="2616200" y="4574540"/>
            <a:ext cx="5041265" cy="221107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a:t>
            </a:r>
            <a:r>
              <a:rPr lang="en-US" altLang="zh-CN"/>
              <a:t>git</a:t>
            </a:r>
            <a:r>
              <a:rPr lang="zh-CN" altLang="en-US"/>
              <a:t>基础</a:t>
            </a:r>
            <a:endParaRPr lang="zh-CN" altLang="en-US"/>
          </a:p>
        </p:txBody>
      </p:sp>
      <p:sp>
        <p:nvSpPr>
          <p:cNvPr id="3" name="文本框 2"/>
          <p:cNvSpPr txBox="1"/>
          <p:nvPr/>
        </p:nvSpPr>
        <p:spPr>
          <a:xfrm>
            <a:off x="667385" y="1446530"/>
            <a:ext cx="4740275" cy="460375"/>
          </a:xfrm>
          <a:prstGeom prst="rect">
            <a:avLst/>
          </a:prstGeom>
          <a:noFill/>
        </p:spPr>
        <p:txBody>
          <a:bodyPr wrap="square" rtlCol="0">
            <a:spAutoFit/>
          </a:bodyPr>
          <a:p>
            <a:r>
              <a:rPr lang="en-US" altLang="zh-CN" sz="2400"/>
              <a:t>2.4 Git</a:t>
            </a:r>
            <a:r>
              <a:rPr lang="zh-CN" altLang="en-US" sz="2400"/>
              <a:t>通常只增加数据</a:t>
            </a:r>
            <a:endParaRPr lang="zh-CN" altLang="en-US" sz="2400"/>
          </a:p>
        </p:txBody>
      </p:sp>
      <p:sp>
        <p:nvSpPr>
          <p:cNvPr id="4" name="文本框 3"/>
          <p:cNvSpPr txBox="1"/>
          <p:nvPr/>
        </p:nvSpPr>
        <p:spPr>
          <a:xfrm>
            <a:off x="1340485" y="2138680"/>
            <a:ext cx="10292080" cy="645160"/>
          </a:xfrm>
          <a:prstGeom prst="rect">
            <a:avLst/>
          </a:prstGeom>
          <a:noFill/>
        </p:spPr>
        <p:txBody>
          <a:bodyPr wrap="none" rtlCol="0">
            <a:spAutoFit/>
          </a:bodyPr>
          <a:p>
            <a:r>
              <a:rPr lang="zh-CN" altLang="en-US"/>
              <a:t>当你在</a:t>
            </a:r>
            <a:r>
              <a:rPr lang="en-US" altLang="zh-CN"/>
              <a:t>git</a:t>
            </a:r>
            <a:r>
              <a:rPr lang="zh-CN" altLang="en-US"/>
              <a:t>中处理时，基本所有操作只向</a:t>
            </a:r>
            <a:r>
              <a:rPr lang="en-US" altLang="zh-CN"/>
              <a:t>git</a:t>
            </a:r>
            <a:r>
              <a:rPr lang="zh-CN" altLang="en-US"/>
              <a:t>数据库中添加数据。很难让系统执行无法撤销的操作或是把</a:t>
            </a:r>
            <a:endParaRPr lang="zh-CN" altLang="en-US"/>
          </a:p>
          <a:p>
            <a:r>
              <a:rPr lang="zh-CN" altLang="en-US"/>
              <a:t>数据搞丢。</a:t>
            </a:r>
            <a:endParaRPr lang="zh-CN" altLang="en-US"/>
          </a:p>
        </p:txBody>
      </p:sp>
      <p:sp>
        <p:nvSpPr>
          <p:cNvPr id="5" name="文本框 4"/>
          <p:cNvSpPr txBox="1"/>
          <p:nvPr/>
        </p:nvSpPr>
        <p:spPr>
          <a:xfrm>
            <a:off x="667385" y="2954020"/>
            <a:ext cx="4740275" cy="460375"/>
          </a:xfrm>
          <a:prstGeom prst="rect">
            <a:avLst/>
          </a:prstGeom>
          <a:noFill/>
        </p:spPr>
        <p:txBody>
          <a:bodyPr wrap="square" rtlCol="0">
            <a:spAutoFit/>
          </a:bodyPr>
          <a:p>
            <a:r>
              <a:rPr lang="en-US" altLang="zh-CN" sz="2400"/>
              <a:t>2.5 </a:t>
            </a:r>
            <a:r>
              <a:rPr lang="zh-CN" altLang="en-US" sz="2400"/>
              <a:t>三种状态</a:t>
            </a:r>
            <a:endParaRPr lang="zh-CN" altLang="en-US" sz="2400"/>
          </a:p>
        </p:txBody>
      </p:sp>
      <p:sp>
        <p:nvSpPr>
          <p:cNvPr id="6" name="文本框 5"/>
          <p:cNvSpPr txBox="1"/>
          <p:nvPr/>
        </p:nvSpPr>
        <p:spPr>
          <a:xfrm>
            <a:off x="1340485" y="3584575"/>
            <a:ext cx="4535805" cy="2861310"/>
          </a:xfrm>
          <a:prstGeom prst="rect">
            <a:avLst/>
          </a:prstGeom>
          <a:noFill/>
        </p:spPr>
        <p:txBody>
          <a:bodyPr wrap="square" rtlCol="0">
            <a:spAutoFit/>
          </a:bodyPr>
          <a:p>
            <a:r>
              <a:rPr lang="zh-CN" altLang="en-US"/>
              <a:t>文件可以处于以下三种状态之一：</a:t>
            </a:r>
            <a:endParaRPr lang="zh-CN" altLang="en-US"/>
          </a:p>
          <a:p>
            <a:pPr marL="285750" indent="-285750">
              <a:buFont typeface="Arial" panose="020B0704020202020204" pitchFamily="34" charset="0"/>
              <a:buChar char="•"/>
            </a:pPr>
            <a:r>
              <a:rPr lang="zh-CN" altLang="en-US"/>
              <a:t>已提交（</a:t>
            </a:r>
            <a:r>
              <a:rPr lang="en-US" altLang="zh-CN"/>
              <a:t>committed</a:t>
            </a:r>
            <a:r>
              <a:rPr lang="zh-CN" altLang="en-US"/>
              <a:t>）：数据存入本地数据库中。</a:t>
            </a:r>
            <a:endParaRPr lang="zh-CN" altLang="en-US"/>
          </a:p>
          <a:p>
            <a:pPr marL="285750" indent="-285750">
              <a:buFont typeface="Arial" panose="020B0704020202020204" pitchFamily="34" charset="0"/>
              <a:buChar char="•"/>
            </a:pPr>
            <a:r>
              <a:rPr lang="zh-CN" altLang="en-US"/>
              <a:t>已修改（</a:t>
            </a:r>
            <a:r>
              <a:rPr lang="en-US" altLang="zh-CN"/>
              <a:t>modified</a:t>
            </a:r>
            <a:r>
              <a:rPr lang="zh-CN" altLang="en-US"/>
              <a:t>）：已经改动了文件，但尚未提交到数据库。</a:t>
            </a:r>
            <a:endParaRPr lang="zh-CN" altLang="en-US"/>
          </a:p>
          <a:p>
            <a:pPr marL="285750" indent="-285750">
              <a:buFont typeface="Arial" panose="020B0704020202020204" pitchFamily="34" charset="0"/>
              <a:buChar char="•"/>
            </a:pPr>
            <a:r>
              <a:rPr lang="zh-CN" altLang="en-US"/>
              <a:t>已暂存（</a:t>
            </a:r>
            <a:r>
              <a:rPr lang="en-US" altLang="zh-CN"/>
              <a:t>staged</a:t>
            </a:r>
            <a:r>
              <a:rPr lang="zh-CN" altLang="en-US"/>
              <a:t>）：对已修改文件的当前版本做出了标识并将其加入下一次要提交的快照中。</a:t>
            </a:r>
            <a:endParaRPr lang="zh-CN" altLang="en-US"/>
          </a:p>
          <a:p>
            <a:pPr indent="0">
              <a:buFont typeface="Arial" panose="020B0704020202020204" pitchFamily="34" charset="0"/>
              <a:buNone/>
            </a:pPr>
            <a:r>
              <a:rPr lang="zh-CN" altLang="en-US"/>
              <a:t>三个主要的区域：</a:t>
            </a:r>
            <a:r>
              <a:rPr lang="en-US" altLang="zh-CN"/>
              <a:t>git</a:t>
            </a:r>
            <a:r>
              <a:rPr lang="zh-CN" altLang="en-US"/>
              <a:t>目录、工作目录以及暂存区。</a:t>
            </a:r>
            <a:endParaRPr lang="zh-CN" altLang="en-US"/>
          </a:p>
        </p:txBody>
      </p:sp>
      <p:pic>
        <p:nvPicPr>
          <p:cNvPr id="7" name="图片 6" descr="工作目录、暂存区以及git目录"/>
          <p:cNvPicPr>
            <a:picLocks noChangeAspect="1"/>
          </p:cNvPicPr>
          <p:nvPr/>
        </p:nvPicPr>
        <p:blipFill>
          <a:blip r:embed="rId1"/>
          <a:stretch>
            <a:fillRect/>
          </a:stretch>
        </p:blipFill>
        <p:spPr>
          <a:xfrm>
            <a:off x="5876290" y="2570480"/>
            <a:ext cx="5604510" cy="399097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二、</a:t>
            </a:r>
            <a:r>
              <a:rPr lang="en-US" altLang="zh-CN"/>
              <a:t>git</a:t>
            </a:r>
            <a:r>
              <a:rPr lang="zh-CN" altLang="en-US"/>
              <a:t>基础</a:t>
            </a:r>
            <a:endParaRPr lang="zh-CN" altLang="en-US"/>
          </a:p>
        </p:txBody>
      </p:sp>
      <p:pic>
        <p:nvPicPr>
          <p:cNvPr id="4" name="图片 3" descr="一个简单的多开发人员git工作流事件顺序"/>
          <p:cNvPicPr>
            <a:picLocks noChangeAspect="1"/>
          </p:cNvPicPr>
          <p:nvPr/>
        </p:nvPicPr>
        <p:blipFill>
          <a:blip r:embed="rId1"/>
          <a:stretch>
            <a:fillRect/>
          </a:stretch>
        </p:blipFill>
        <p:spPr>
          <a:xfrm>
            <a:off x="7230110" y="179070"/>
            <a:ext cx="4718685" cy="6310630"/>
          </a:xfrm>
          <a:prstGeom prst="rect">
            <a:avLst/>
          </a:prstGeom>
        </p:spPr>
      </p:pic>
      <p:sp>
        <p:nvSpPr>
          <p:cNvPr id="5" name="文本框 4"/>
          <p:cNvSpPr txBox="1"/>
          <p:nvPr/>
        </p:nvSpPr>
        <p:spPr>
          <a:xfrm>
            <a:off x="7333615" y="6390005"/>
            <a:ext cx="4615180" cy="368300"/>
          </a:xfrm>
          <a:prstGeom prst="rect">
            <a:avLst/>
          </a:prstGeom>
          <a:noFill/>
        </p:spPr>
        <p:txBody>
          <a:bodyPr wrap="none" rtlCol="0">
            <a:spAutoFit/>
          </a:bodyPr>
          <a:p>
            <a:pPr algn="l"/>
            <a:r>
              <a:rPr lang="zh-CN" altLang="en-US"/>
              <a:t>图 一个简单的多开发人员git工作流事件顺序</a:t>
            </a:r>
            <a:endParaRPr lang="zh-CN" altLang="en-US"/>
          </a:p>
        </p:txBody>
      </p:sp>
      <p:pic>
        <p:nvPicPr>
          <p:cNvPr id="6" name="图片 5"/>
          <p:cNvPicPr>
            <a:picLocks noChangeAspect="1"/>
          </p:cNvPicPr>
          <p:nvPr/>
        </p:nvPicPr>
        <p:blipFill>
          <a:blip r:embed="rId2"/>
          <a:stretch>
            <a:fillRect/>
          </a:stretch>
        </p:blipFill>
        <p:spPr>
          <a:xfrm>
            <a:off x="244475" y="2237105"/>
            <a:ext cx="6841490" cy="266001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三、</a:t>
            </a:r>
            <a:r>
              <a:rPr lang="en-US" altLang="zh-CN"/>
              <a:t>github</a:t>
            </a:r>
            <a:r>
              <a:rPr lang="zh-CN" altLang="en-US"/>
              <a:t>介绍</a:t>
            </a:r>
            <a:endParaRPr lang="zh-CN" altLang="en-US"/>
          </a:p>
        </p:txBody>
      </p:sp>
      <p:sp>
        <p:nvSpPr>
          <p:cNvPr id="3" name="文本框 2"/>
          <p:cNvSpPr txBox="1"/>
          <p:nvPr/>
        </p:nvSpPr>
        <p:spPr>
          <a:xfrm>
            <a:off x="1078865" y="3239770"/>
            <a:ext cx="10033635" cy="1198880"/>
          </a:xfrm>
          <a:prstGeom prst="rect">
            <a:avLst/>
          </a:prstGeom>
          <a:noFill/>
        </p:spPr>
        <p:txBody>
          <a:bodyPr wrap="square" rtlCol="0">
            <a:spAutoFit/>
          </a:bodyPr>
          <a:p>
            <a:r>
              <a:rPr lang="en-US" altLang="zh-CN"/>
              <a:t>github</a:t>
            </a:r>
            <a:r>
              <a:rPr lang="zh-CN" altLang="en-US"/>
              <a:t>是最大的</a:t>
            </a:r>
            <a:r>
              <a:rPr lang="en-US" altLang="zh-CN"/>
              <a:t>git</a:t>
            </a:r>
            <a:r>
              <a:rPr lang="zh-CN" altLang="en-US"/>
              <a:t>仓库托管商，也是数百万开发人员和项目协作中心。</a:t>
            </a:r>
            <a:r>
              <a:rPr lang="en-US" altLang="zh-CN"/>
              <a:t>Github</a:t>
            </a:r>
            <a:r>
              <a:rPr lang="zh-CN" altLang="en-US"/>
              <a:t>上托管了大部分的</a:t>
            </a:r>
            <a:r>
              <a:rPr lang="en-US" altLang="zh-CN"/>
              <a:t>git</a:t>
            </a:r>
            <a:r>
              <a:rPr lang="zh-CN" altLang="en-US"/>
              <a:t>仓库，不少开源项目都使用</a:t>
            </a:r>
            <a:r>
              <a:rPr lang="en-US" altLang="zh-CN"/>
              <a:t>github</a:t>
            </a:r>
            <a:r>
              <a:rPr lang="zh-CN" altLang="en-US"/>
              <a:t>从事</a:t>
            </a:r>
            <a:r>
              <a:rPr lang="en-US" altLang="zh-CN"/>
              <a:t>git</a:t>
            </a:r>
            <a:r>
              <a:rPr lang="zh-CN" altLang="en-US"/>
              <a:t>托管、议题跟踪、代码评审以及其他用途。因此，尽管</a:t>
            </a:r>
            <a:r>
              <a:rPr lang="en-US" altLang="zh-CN"/>
              <a:t>github</a:t>
            </a:r>
            <a:r>
              <a:rPr lang="zh-CN" altLang="en-US"/>
              <a:t>并非</a:t>
            </a:r>
            <a:r>
              <a:rPr lang="en-US" altLang="zh-CN"/>
              <a:t>git</a:t>
            </a:r>
            <a:r>
              <a:rPr lang="zh-CN" altLang="en-US"/>
              <a:t>开源项目的重要组成部分，但是在专业化的</a:t>
            </a:r>
            <a:r>
              <a:rPr lang="en-US" altLang="zh-CN"/>
              <a:t>git</a:t>
            </a:r>
            <a:r>
              <a:rPr lang="zh-CN" altLang="en-US"/>
              <a:t>操作过程中，极有可能需要跟</a:t>
            </a:r>
            <a:r>
              <a:rPr lang="en-US" altLang="zh-CN"/>
              <a:t>github</a:t>
            </a:r>
            <a:r>
              <a:rPr lang="zh-CN" altLang="en-US"/>
              <a:t>打交道。</a:t>
            </a:r>
            <a:endParaRPr lang="zh-CN" altLang="en-US"/>
          </a:p>
        </p:txBody>
      </p:sp>
      <p:sp>
        <p:nvSpPr>
          <p:cNvPr id="5" name="文本框 4"/>
          <p:cNvSpPr txBox="1"/>
          <p:nvPr/>
        </p:nvSpPr>
        <p:spPr>
          <a:xfrm>
            <a:off x="667385" y="1602740"/>
            <a:ext cx="4740275" cy="460375"/>
          </a:xfrm>
          <a:prstGeom prst="rect">
            <a:avLst/>
          </a:prstGeom>
          <a:noFill/>
        </p:spPr>
        <p:txBody>
          <a:bodyPr wrap="square" rtlCol="0">
            <a:spAutoFit/>
          </a:bodyPr>
          <a:p>
            <a:r>
              <a:rPr lang="en-US" altLang="zh-CN" sz="2400"/>
              <a:t>3.1 </a:t>
            </a:r>
            <a:r>
              <a:rPr lang="zh-CN" altLang="en-US" sz="2400"/>
              <a:t>什么是</a:t>
            </a:r>
            <a:r>
              <a:rPr lang="en-US" altLang="zh-CN" sz="2400"/>
              <a:t>github</a:t>
            </a:r>
            <a:r>
              <a:rPr lang="zh-CN" altLang="en-US" sz="2400"/>
              <a:t>？</a:t>
            </a:r>
            <a:endParaRPr lang="zh-CN" altLang="en-US" sz="24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38200" y="365125"/>
            <a:ext cx="10515600" cy="1325563"/>
          </a:xfrm>
        </p:spPr>
        <p:txBody>
          <a:bodyPr/>
          <a:p>
            <a:r>
              <a:rPr lang="zh-CN" altLang="en-US"/>
              <a:t>三、</a:t>
            </a:r>
            <a:r>
              <a:rPr lang="en-US" altLang="zh-CN"/>
              <a:t>github</a:t>
            </a:r>
            <a:r>
              <a:rPr lang="zh-CN" altLang="en-US"/>
              <a:t>介绍</a:t>
            </a:r>
            <a:endParaRPr lang="zh-CN" altLang="en-US"/>
          </a:p>
        </p:txBody>
      </p:sp>
      <p:sp>
        <p:nvSpPr>
          <p:cNvPr id="5" name="文本框 4"/>
          <p:cNvSpPr txBox="1"/>
          <p:nvPr/>
        </p:nvSpPr>
        <p:spPr>
          <a:xfrm>
            <a:off x="1045845" y="1591945"/>
            <a:ext cx="4740275" cy="460375"/>
          </a:xfrm>
          <a:prstGeom prst="rect">
            <a:avLst/>
          </a:prstGeom>
          <a:noFill/>
        </p:spPr>
        <p:txBody>
          <a:bodyPr wrap="square" rtlCol="0">
            <a:spAutoFit/>
          </a:bodyPr>
          <a:p>
            <a:r>
              <a:rPr lang="en-US" altLang="zh-CN" sz="2400"/>
              <a:t>3.2 </a:t>
            </a:r>
            <a:r>
              <a:rPr lang="zh-CN" altLang="en-US" sz="2400"/>
              <a:t>派生项目（</a:t>
            </a:r>
            <a:r>
              <a:rPr lang="en-US" altLang="zh-CN" sz="2400"/>
              <a:t>Fork</a:t>
            </a:r>
            <a:r>
              <a:rPr lang="zh-CN" altLang="en-US" sz="2400"/>
              <a:t>）</a:t>
            </a:r>
            <a:endParaRPr lang="zh-CN" altLang="en-US" sz="2400"/>
          </a:p>
        </p:txBody>
      </p:sp>
      <p:sp>
        <p:nvSpPr>
          <p:cNvPr id="6" name="文本框 5"/>
          <p:cNvSpPr txBox="1"/>
          <p:nvPr/>
        </p:nvSpPr>
        <p:spPr>
          <a:xfrm>
            <a:off x="1158875" y="2224405"/>
            <a:ext cx="10515600" cy="645160"/>
          </a:xfrm>
          <a:prstGeom prst="rect">
            <a:avLst/>
          </a:prstGeom>
          <a:noFill/>
        </p:spPr>
        <p:txBody>
          <a:bodyPr wrap="square" rtlCol="0">
            <a:spAutoFit/>
          </a:bodyPr>
          <a:p>
            <a:r>
              <a:rPr lang="zh-CN" altLang="en-US"/>
              <a:t>若想参与某个现有项目，但没有推送权限，可以“派生”（</a:t>
            </a:r>
            <a:r>
              <a:rPr lang="en-US" altLang="zh-CN"/>
              <a:t>fork</a:t>
            </a:r>
            <a:r>
              <a:rPr lang="zh-CN" altLang="en-US"/>
              <a:t>）这个项目，</a:t>
            </a:r>
            <a:r>
              <a:rPr lang="en-US" altLang="zh-CN"/>
              <a:t>github</a:t>
            </a:r>
            <a:r>
              <a:rPr lang="zh-CN" altLang="en-US"/>
              <a:t>会为你制作一份完全属于你的该项目副本，这个副本存在于你的管辖范围内，你可以向其进行推送。</a:t>
            </a:r>
            <a:endParaRPr lang="zh-CN" altLang="en-US"/>
          </a:p>
        </p:txBody>
      </p:sp>
      <p:pic>
        <p:nvPicPr>
          <p:cNvPr id="7" name="图片 6"/>
          <p:cNvPicPr>
            <a:picLocks noChangeAspect="1"/>
          </p:cNvPicPr>
          <p:nvPr/>
        </p:nvPicPr>
        <p:blipFill>
          <a:blip r:embed="rId1"/>
          <a:stretch>
            <a:fillRect/>
          </a:stretch>
        </p:blipFill>
        <p:spPr>
          <a:xfrm>
            <a:off x="2005965" y="2965450"/>
            <a:ext cx="7588885" cy="3769995"/>
          </a:xfrm>
          <a:prstGeom prst="rect">
            <a:avLst/>
          </a:prstGeom>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1771</Words>
  <Application>WPS 文字</Application>
  <PresentationFormat>宽屏</PresentationFormat>
  <Paragraphs>168</Paragraphs>
  <Slides>15</Slides>
  <Notes>0</Notes>
  <HiddenSlides>0</HiddenSlides>
  <MMClips>0</MMClips>
  <ScaleCrop>false</ScaleCrop>
  <HeadingPairs>
    <vt:vector size="8" baseType="variant">
      <vt:variant>
        <vt:lpstr>已用的字体</vt:lpstr>
      </vt:variant>
      <vt:variant>
        <vt:i4>11</vt:i4>
      </vt:variant>
      <vt:variant>
        <vt:lpstr>主题</vt:lpstr>
      </vt:variant>
      <vt:variant>
        <vt:i4>1</vt:i4>
      </vt:variant>
      <vt:variant>
        <vt:lpstr>嵌入 OLE 服务器</vt:lpstr>
      </vt:variant>
      <vt:variant>
        <vt:i4>2</vt:i4>
      </vt:variant>
      <vt:variant>
        <vt:lpstr>幻灯片标题</vt:lpstr>
      </vt:variant>
      <vt:variant>
        <vt:i4>15</vt:i4>
      </vt:variant>
    </vt:vector>
  </HeadingPairs>
  <TitlesOfParts>
    <vt:vector size="29" baseType="lpstr">
      <vt:lpstr>Arial</vt:lpstr>
      <vt:lpstr>宋体</vt:lpstr>
      <vt:lpstr>Wingdings</vt:lpstr>
      <vt:lpstr>Calibri Light</vt:lpstr>
      <vt:lpstr>Helvetica Neue</vt:lpstr>
      <vt:lpstr>汉仪书宋二KW</vt:lpstr>
      <vt:lpstr>Calibri</vt:lpstr>
      <vt:lpstr>微软雅黑</vt:lpstr>
      <vt:lpstr>汉仪旗黑</vt:lpstr>
      <vt:lpstr>宋体</vt:lpstr>
      <vt:lpstr>Arial Unicode MS</vt:lpstr>
      <vt:lpstr>Office 主题</vt:lpstr>
      <vt:lpstr>Package</vt:lpstr>
      <vt:lpstr>Package</vt:lpstr>
      <vt:lpstr>github研究基础</vt:lpstr>
      <vt:lpstr>一. 版本控制  二. git基础  三. github介绍  四. github数据集介绍  五.github社会关系探索实践</vt:lpstr>
      <vt:lpstr>一、版本控制</vt:lpstr>
      <vt:lpstr>二、git基础</vt:lpstr>
      <vt:lpstr>二、git基础</vt:lpstr>
      <vt:lpstr>二、git基础</vt:lpstr>
      <vt:lpstr>二、git基础</vt:lpstr>
      <vt:lpstr>三、github介绍</vt:lpstr>
      <vt:lpstr>三、github介绍</vt:lpstr>
      <vt:lpstr>三、github介绍</vt:lpstr>
      <vt:lpstr>三、github介绍</vt:lpstr>
      <vt:lpstr>三、github介绍</vt:lpstr>
      <vt:lpstr>三、github介绍</vt:lpstr>
      <vt:lpstr>四、github数据集介绍</vt:lpstr>
      <vt:lpstr>五、github社会关系探索实践</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bifenglin</dc:creator>
  <cp:lastModifiedBy>蝴蝶</cp:lastModifiedBy>
  <cp:revision>28</cp:revision>
  <dcterms:created xsi:type="dcterms:W3CDTF">2023-10-11T00:50:43Z</dcterms:created>
  <dcterms:modified xsi:type="dcterms:W3CDTF">2023-10-11T00:50:43Z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2052-6.2.0.8299</vt:lpwstr>
  </property>
  <property fmtid="{D5CDD505-2E9C-101B-9397-08002B2CF9AE}" pid="3" name="ICV">
    <vt:lpwstr>6A4CBF3453A864CA63F12565EF84EBD5_42</vt:lpwstr>
  </property>
</Properties>
</file>

<file path=docProps/thumbnail.jpeg>
</file>